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6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5" roundtripDataSignature="AMtx7mhDIHBQUztUXeAFwA3NQBQZPgoMU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CBC79BD-C899-4231-8419-99438B31F14B}">
  <a:tblStyle styleId="{3CBC79BD-C899-4231-8419-99438B31F14B}"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72"/>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Sheet1!$A$2</c:f>
              <c:strCache>
                <c:ptCount val="1"/>
                <c:pt idx="0">
                  <c:v>Servidor</c:v>
                </c:pt>
              </c:strCache>
            </c:strRef>
          </c:tx>
          <c:spPr>
            <a:solidFill>
              <a:schemeClr val="accent1"/>
            </a:solidFill>
            <a:ln>
              <a:noFill/>
            </a:ln>
            <a:effectLst/>
          </c:spPr>
          <c:invertIfNegative val="0"/>
          <c:cat>
            <c:strRef>
              <c:f>Sheet1!$B$1:$C$1</c:f>
              <c:strCache>
                <c:ptCount val="2"/>
                <c:pt idx="0">
                  <c:v>no local</c:v>
                </c:pt>
                <c:pt idx="1">
                  <c:v>AWS</c:v>
                </c:pt>
              </c:strCache>
            </c:strRef>
          </c:cat>
          <c:val>
            <c:numRef>
              <c:f>Sheet1!$B$2:$C$2</c:f>
              <c:numCache>
                <c:formatCode>General</c:formatCode>
                <c:ptCount val="2"/>
                <c:pt idx="0">
                  <c:v>91922</c:v>
                </c:pt>
                <c:pt idx="1">
                  <c:v>2547</c:v>
                </c:pt>
              </c:numCache>
            </c:numRef>
          </c:val>
          <c:extLst>
            <c:ext xmlns:c16="http://schemas.microsoft.com/office/drawing/2014/chart" uri="{C3380CC4-5D6E-409C-BE32-E72D297353CC}">
              <c16:uniqueId val="{00000000-BAEE-B146-986A-74504D552B91}"/>
            </c:ext>
          </c:extLst>
        </c:ser>
        <c:ser>
          <c:idx val="1"/>
          <c:order val="1"/>
          <c:tx>
            <c:strRef>
              <c:f>Sheet1!$A$3</c:f>
              <c:strCache>
                <c:ptCount val="1"/>
                <c:pt idx="0">
                  <c:v>Armazenamento</c:v>
                </c:pt>
              </c:strCache>
            </c:strRef>
          </c:tx>
          <c:spPr>
            <a:solidFill>
              <a:schemeClr val="accent2"/>
            </a:solidFill>
            <a:ln>
              <a:noFill/>
            </a:ln>
            <a:effectLst/>
          </c:spPr>
          <c:invertIfNegative val="0"/>
          <c:cat>
            <c:strRef>
              <c:f>Sheet1!$B$1:$C$1</c:f>
              <c:strCache>
                <c:ptCount val="2"/>
                <c:pt idx="0">
                  <c:v>no local</c:v>
                </c:pt>
                <c:pt idx="1">
                  <c:v>AWS</c:v>
                </c:pt>
              </c:strCache>
            </c:strRef>
          </c:cat>
          <c:val>
            <c:numRef>
              <c:f>Sheet1!$B$3:$C$3</c:f>
              <c:numCache>
                <c:formatCode>General</c:formatCode>
                <c:ptCount val="2"/>
                <c:pt idx="0">
                  <c:v>67840</c:v>
                </c:pt>
                <c:pt idx="1">
                  <c:v>4963</c:v>
                </c:pt>
              </c:numCache>
            </c:numRef>
          </c:val>
          <c:extLst>
            <c:ext xmlns:c16="http://schemas.microsoft.com/office/drawing/2014/chart" uri="{C3380CC4-5D6E-409C-BE32-E72D297353CC}">
              <c16:uniqueId val="{00000001-BAEE-B146-986A-74504D552B91}"/>
            </c:ext>
          </c:extLst>
        </c:ser>
        <c:ser>
          <c:idx val="2"/>
          <c:order val="2"/>
          <c:tx>
            <c:strRef>
              <c:f>Sheet1!$A$4</c:f>
              <c:strCache>
                <c:ptCount val="1"/>
                <c:pt idx="0">
                  <c:v>Rede</c:v>
                </c:pt>
              </c:strCache>
            </c:strRef>
          </c:tx>
          <c:spPr>
            <a:solidFill>
              <a:schemeClr val="accent3"/>
            </a:solidFill>
            <a:ln>
              <a:noFill/>
            </a:ln>
            <a:effectLst/>
          </c:spPr>
          <c:invertIfNegative val="0"/>
          <c:cat>
            <c:strRef>
              <c:f>Sheet1!$B$1:$C$1</c:f>
              <c:strCache>
                <c:ptCount val="2"/>
                <c:pt idx="0">
                  <c:v>no local</c:v>
                </c:pt>
                <c:pt idx="1">
                  <c:v>AWS</c:v>
                </c:pt>
              </c:strCache>
            </c:strRef>
          </c:cat>
          <c:val>
            <c:numRef>
              <c:f>Sheet1!$B$4:$C$4</c:f>
              <c:numCache>
                <c:formatCode>General</c:formatCode>
                <c:ptCount val="2"/>
                <c:pt idx="0">
                  <c:v>7660</c:v>
                </c:pt>
                <c:pt idx="1">
                  <c:v>0</c:v>
                </c:pt>
              </c:numCache>
            </c:numRef>
          </c:val>
          <c:extLst>
            <c:ext xmlns:c16="http://schemas.microsoft.com/office/drawing/2014/chart" uri="{C3380CC4-5D6E-409C-BE32-E72D297353CC}">
              <c16:uniqueId val="{00000003-BAEE-B146-986A-74504D552B91}"/>
            </c:ext>
          </c:extLst>
        </c:ser>
        <c:ser>
          <c:idx val="3"/>
          <c:order val="3"/>
          <c:tx>
            <c:strRef>
              <c:f>Sheet1!$A$5</c:f>
              <c:strCache>
                <c:ptCount val="1"/>
                <c:pt idx="0">
                  <c:v>IT-Labor</c:v>
                </c:pt>
              </c:strCache>
            </c:strRef>
          </c:tx>
          <c:spPr>
            <a:solidFill>
              <a:schemeClr val="accent4"/>
            </a:solidFill>
            <a:ln>
              <a:noFill/>
            </a:ln>
            <a:effectLst/>
          </c:spPr>
          <c:invertIfNegative val="0"/>
          <c:cat>
            <c:strRef>
              <c:f>Sheet1!$B$1:$C$1</c:f>
              <c:strCache>
                <c:ptCount val="2"/>
                <c:pt idx="0">
                  <c:v>no local</c:v>
                </c:pt>
                <c:pt idx="1">
                  <c:v>AWS</c:v>
                </c:pt>
              </c:strCache>
            </c:strRef>
          </c:cat>
          <c:val>
            <c:numRef>
              <c:f>Sheet1!$B$5:$C$5</c:f>
              <c:numCache>
                <c:formatCode>General</c:formatCode>
                <c:ptCount val="2"/>
                <c:pt idx="0">
                  <c:v>0</c:v>
                </c:pt>
                <c:pt idx="1">
                  <c:v>0</c:v>
                </c:pt>
              </c:numCache>
            </c:numRef>
          </c:val>
          <c:extLst>
            <c:ext xmlns:c16="http://schemas.microsoft.com/office/drawing/2014/chart" uri="{C3380CC4-5D6E-409C-BE32-E72D297353CC}">
              <c16:uniqueId val="{00000004-BAEE-B146-986A-74504D552B91}"/>
            </c:ext>
          </c:extLst>
        </c:ser>
        <c:ser>
          <c:idx val="4"/>
          <c:order val="4"/>
          <c:tx>
            <c:strRef>
              <c:f>Sheet1!$A$6</c:f>
              <c:strCache>
                <c:ptCount val="1"/>
                <c:pt idx="0">
                  <c:v>Total</c:v>
                </c:pt>
              </c:strCache>
            </c:strRef>
          </c:tx>
          <c:spPr>
            <a:solidFill>
              <a:schemeClr val="accent5"/>
            </a:solidFill>
            <a:ln>
              <a:noFill/>
            </a:ln>
            <a:effectLst/>
          </c:spPr>
          <c:invertIfNegative val="0"/>
          <c:cat>
            <c:strRef>
              <c:f>Sheet1!$B$1:$C$1</c:f>
              <c:strCache>
                <c:ptCount val="2"/>
                <c:pt idx="0">
                  <c:v>no local</c:v>
                </c:pt>
                <c:pt idx="1">
                  <c:v>AWS</c:v>
                </c:pt>
              </c:strCache>
            </c:strRef>
          </c:cat>
          <c:val>
            <c:numRef>
              <c:f>Sheet1!$B$6:$C$6</c:f>
              <c:numCache>
                <c:formatCode>General</c:formatCode>
                <c:ptCount val="2"/>
                <c:pt idx="0">
                  <c:v>167422</c:v>
                </c:pt>
                <c:pt idx="1">
                  <c:v>7510</c:v>
                </c:pt>
              </c:numCache>
            </c:numRef>
          </c:val>
          <c:extLst>
            <c:ext xmlns:c16="http://schemas.microsoft.com/office/drawing/2014/chart" uri="{C3380CC4-5D6E-409C-BE32-E72D297353CC}">
              <c16:uniqueId val="{00000005-BAEE-B146-986A-74504D552B91}"/>
            </c:ext>
          </c:extLst>
        </c:ser>
        <c:dLbls>
          <c:showLegendKey val="0"/>
          <c:showVal val="0"/>
          <c:showCatName val="0"/>
          <c:showSerName val="0"/>
          <c:showPercent val="0"/>
          <c:showBubbleSize val="0"/>
        </c:dLbls>
        <c:gapWidth val="219"/>
        <c:overlap val="100"/>
        <c:axId val="1205841192"/>
        <c:axId val="1205837664"/>
      </c:barChart>
      <c:catAx>
        <c:axId val="12058411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pt-BR"/>
          </a:p>
        </c:txPr>
        <c:crossAx val="1205837664"/>
        <c:crosses val="autoZero"/>
        <c:auto val="1"/>
        <c:lblAlgn val="ctr"/>
        <c:lblOffset val="100"/>
        <c:noMultiLvlLbl val="0"/>
      </c:catAx>
      <c:valAx>
        <c:axId val="12058376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pt-BR"/>
          </a:p>
        </c:txPr>
        <c:crossAx val="1205841192"/>
        <c:crosses val="autoZero"/>
        <c:crossBetween val="between"/>
      </c:valAx>
      <c:spPr>
        <a:noFill/>
        <a:ln>
          <a:noFill/>
        </a:ln>
        <a:effectLst/>
      </c:spPr>
    </c:plotArea>
    <c:legend>
      <c:legendPos val="t"/>
      <c:layout>
        <c:manualLayout>
          <c:xMode val="edge"/>
          <c:yMode val="edge"/>
          <c:x val="0"/>
          <c:y val="1.762645244743986E-2"/>
          <c:w val="0.96703507386532384"/>
          <c:h val="0.22336670793384666"/>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Amazon Ember" panose="020B0603020204020204" pitchFamily="34" charset="0"/>
              <a:ea typeface="Amazon Ember" panose="020B0603020204020204" pitchFamily="34" charset="0"/>
              <a:cs typeface="Amazon Ember" panose="020B0603020204020204" pitchFamily="34" charset="0"/>
            </a:defRPr>
          </a:pPr>
          <a:endParaRPr lang="pt-B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B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ocs.aws.amazon.com/awsaccountbilling/latest/aboutv2/manage-account-payment-aispl.html#determine-seller"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aws.amazon.com/pricing/"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d0.awsstatic.com/whitepapers/aws_pricing_overview.pdf"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awstcocalculator.com/"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docs.aws.amazon.com/IAM/latest/UserGuide/access_policies_testing-policies.html"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3" Type="http://schemas.openxmlformats.org/officeDocument/2006/relationships/hyperlink" Target="https://aws-tc-largeobjects.s3-us-west-2.amazonaws.com/ILT-TF-100-ACFNDS-20-EN/Module_2_Billing+Dashboard+v1.0.mp4" TargetMode="External"/><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aws.amazon.com/premiumsupport/compare-plans/" TargetMode="External"/><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aws.amazon.com/economics/" TargetMode="External"/><Relationship Id="rId2" Type="http://schemas.openxmlformats.org/officeDocument/2006/relationships/slide" Target="../slides/slide57.xml"/><Relationship Id="rId1" Type="http://schemas.openxmlformats.org/officeDocument/2006/relationships/notesMaster" Target="../notesMasters/notesMaster1.xml"/><Relationship Id="rId5" Type="http://schemas.openxmlformats.org/officeDocument/2006/relationships/hyperlink" Target="http://awscostlabscom/economics/" TargetMode="External"/><Relationship Id="rId4" Type="http://schemas.openxmlformats.org/officeDocument/2006/relationships/hyperlink" Target="https://awstcocalculator.com/" TargetMode="Externa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0.awsstatic.com/whitepapers/aws_pricing_overview.pdf"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Bem-vindo Módulo 2: Economia e faturamento da nuvem</a:t>
            </a:r>
            <a:endParaRPr/>
          </a:p>
        </p:txBody>
      </p:sp>
      <p:sp>
        <p:nvSpPr>
          <p:cNvPr id="207" name="Google Shape;207;p1: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0" name="Google Shape;330;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 AWS se concentra constantemente na redução dos custos de hardware do datacenter, na melhoria das eficiências operacionais, na redução do consumo de energia e na redução geral dos custos de realização de negócios.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Estas otimizações e as economias de escala substanciais e em expansão da AWS resultam no repasse das economias de volta a você na forma de preços mais baixos. Desde 2006, a AWS baixou a definição de preço </a:t>
            </a:r>
            <a:r>
              <a:rPr lang="pt-BR" sz="1100" b="0" i="1">
                <a:solidFill>
                  <a:schemeClr val="dk1"/>
                </a:solidFill>
                <a:latin typeface="Arial"/>
                <a:ea typeface="Arial"/>
                <a:cs typeface="Arial"/>
                <a:sym typeface="Arial"/>
              </a:rPr>
              <a:t>75</a:t>
            </a:r>
            <a:r>
              <a:rPr lang="pt-BR" sz="1100">
                <a:solidFill>
                  <a:schemeClr val="dk1"/>
                </a:solidFill>
                <a:latin typeface="Arial"/>
                <a:ea typeface="Arial"/>
                <a:cs typeface="Arial"/>
                <a:sym typeface="Arial"/>
              </a:rPr>
              <a:t> vezes (a partir de setembro de 2019).</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Outro benefício do crescimento da AWS é que recursos futuros e com maior performance substituem os atuais sem custo adicional.</a:t>
            </a:r>
            <a:endParaRPr sz="1100">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9" name="Google Shape;339;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A AWS percebe que cada cliente tem necessidades diferentes. Se nenhum dos modelos de definição de preço da AWS funcionar para o seu projeto, a definição de preço personalizada estará disponível para projetos de alto volume com requisitos exclusivos.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Para ajudar novos clientes da AWS a começar a usar a nuvem, a AWS oferece um nível de uso gratuito (o nível gratuito da AWS) para novos clientes por até 1 ano. O nível gratuito da AWS se aplica a determinados serviços e opções. Se você for um cliente novo da AWS, poderá executar uma microinstância T2 gratuita do Amazon Elastic Compute Cloud (Amazon EC2) por um ano, além de usar um nível de uso gratuito para Amazon S3, Amazon Elastic Block Store (Amazon EBS), Elastic Load Balancing, transferência de dados da AWS e outros serviços da AWS.</a:t>
            </a:r>
            <a:endParaRPr/>
          </a:p>
          <a:p>
            <a:pPr marL="0" marR="0" lvl="0" indent="0" algn="l" rtl="0">
              <a:lnSpc>
                <a:spcPct val="100000"/>
              </a:lnSpc>
              <a:spcBef>
                <a:spcPts val="0"/>
              </a:spcBef>
              <a:spcAft>
                <a:spcPts val="0"/>
              </a:spcAft>
              <a:buClr>
                <a:schemeClr val="dk1"/>
              </a:buClr>
              <a:buSzPts val="1100"/>
              <a:buFont typeface="Calibri"/>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Para saber mais, consulte: </a:t>
            </a:r>
            <a:r>
              <a:rPr lang="pt-BR" sz="1100" u="sng">
                <a:solidFill>
                  <a:schemeClr val="hlink"/>
                </a:solidFill>
                <a:latin typeface="Arial"/>
                <a:ea typeface="Arial"/>
                <a:cs typeface="Arial"/>
                <a:sym typeface="Arial"/>
                <a:hlinkClick r:id="rId3"/>
              </a:rPr>
              <a:t>Nível gratuito da AWS</a:t>
            </a:r>
            <a:endParaRPr sz="1100">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7" name="Google Shape;367;p13:notes"/>
          <p:cNvSpPr txBox="1">
            <a:spLocks noGrp="1"/>
          </p:cNvSpPr>
          <p:nvPr>
            <p:ph type="body" idx="1"/>
          </p:nvPr>
        </p:nvSpPr>
        <p:spPr>
          <a:xfrm>
            <a:off x="685800" y="4400549"/>
            <a:ext cx="5486400" cy="374438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 AWS também oferece diversos serviços sem custo adicional.</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 </a:t>
            </a:r>
            <a:r>
              <a:rPr lang="pt-BR" sz="1100" b="1">
                <a:solidFill>
                  <a:schemeClr val="dk1"/>
                </a:solidFill>
                <a:latin typeface="Arial"/>
                <a:ea typeface="Arial"/>
                <a:cs typeface="Arial"/>
                <a:sym typeface="Arial"/>
              </a:rPr>
              <a:t>Amazon Virtual Private Cloud (Amazon VPC)</a:t>
            </a:r>
            <a:r>
              <a:rPr lang="pt-BR" sz="1100">
                <a:solidFill>
                  <a:schemeClr val="dk1"/>
                </a:solidFill>
                <a:latin typeface="Arial"/>
                <a:ea typeface="Arial"/>
                <a:cs typeface="Arial"/>
                <a:sym typeface="Arial"/>
              </a:rPr>
              <a:t> permite provisionar uma seção da Nuvem AWS isolada logicamente na qual é possível executar recursos da AWS em uma rede virtual que você mesmo define.</a:t>
            </a:r>
            <a:endParaRPr/>
          </a:p>
          <a:p>
            <a:pPr marL="171450" lvl="0"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O AWS Identity and Access Management (IAM)</a:t>
            </a:r>
            <a:r>
              <a:rPr lang="pt-BR" sz="1100">
                <a:solidFill>
                  <a:schemeClr val="dk1"/>
                </a:solidFill>
                <a:latin typeface="Arial"/>
                <a:ea typeface="Arial"/>
                <a:cs typeface="Arial"/>
                <a:sym typeface="Arial"/>
              </a:rPr>
              <a:t> controla o acesso dos usuários aos serviços e recursos da AWS.</a:t>
            </a:r>
            <a:endParaRPr/>
          </a:p>
          <a:p>
            <a:pPr marL="171450" lvl="0"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O Faturamento consolidado </a:t>
            </a:r>
            <a:r>
              <a:rPr lang="pt-BR" sz="1100">
                <a:solidFill>
                  <a:schemeClr val="dk1"/>
                </a:solidFill>
                <a:latin typeface="Arial"/>
                <a:ea typeface="Arial"/>
                <a:cs typeface="Arial"/>
                <a:sym typeface="Arial"/>
              </a:rPr>
              <a:t>é um recurso de faturamento do AWS Organizations para consolidar o pagamento de várias contas da AWS ou várias contas da Amazon Internet Services Private Limited (AISPL)*. O faturamento consolidado oferece:</a:t>
            </a:r>
            <a:endParaRPr/>
          </a:p>
          <a:p>
            <a:pPr marL="628650" lvl="1"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Uma fatura única</a:t>
            </a:r>
            <a:r>
              <a:rPr lang="pt-BR" sz="1100">
                <a:solidFill>
                  <a:schemeClr val="dk1"/>
                </a:solidFill>
                <a:latin typeface="Arial"/>
                <a:ea typeface="Arial"/>
                <a:cs typeface="Arial"/>
                <a:sym typeface="Arial"/>
              </a:rPr>
              <a:t> para várias contas.</a:t>
            </a:r>
            <a:endParaRPr/>
          </a:p>
          <a:p>
            <a:pPr marL="628650" lvl="1"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 capacidade de </a:t>
            </a:r>
            <a:r>
              <a:rPr lang="pt-BR" sz="1100" b="1">
                <a:solidFill>
                  <a:schemeClr val="dk1"/>
                </a:solidFill>
                <a:latin typeface="Arial"/>
                <a:ea typeface="Arial"/>
                <a:cs typeface="Arial"/>
                <a:sym typeface="Arial"/>
              </a:rPr>
              <a:t>rastrear facilmente </a:t>
            </a:r>
            <a:r>
              <a:rPr lang="pt-BR" sz="1100">
                <a:solidFill>
                  <a:schemeClr val="dk1"/>
                </a:solidFill>
                <a:latin typeface="Arial"/>
                <a:ea typeface="Arial"/>
                <a:cs typeface="Arial"/>
                <a:sym typeface="Arial"/>
              </a:rPr>
              <a:t>cobranças de cada conta.</a:t>
            </a:r>
            <a:endParaRPr/>
          </a:p>
          <a:p>
            <a:pPr marL="628650" lvl="1"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 oportunidade de diminuir as cobranças como resultado de descontos de preço por volume do </a:t>
            </a:r>
            <a:r>
              <a:rPr lang="pt-BR" sz="1100" b="1">
                <a:solidFill>
                  <a:schemeClr val="dk1"/>
                </a:solidFill>
                <a:latin typeface="Arial"/>
                <a:ea typeface="Arial"/>
                <a:cs typeface="Arial"/>
                <a:sym typeface="Arial"/>
              </a:rPr>
              <a:t>uso combinado</a:t>
            </a:r>
            <a:r>
              <a:rPr lang="pt-BR" sz="1100">
                <a:solidFill>
                  <a:schemeClr val="dk1"/>
                </a:solidFill>
                <a:latin typeface="Arial"/>
                <a:ea typeface="Arial"/>
                <a:cs typeface="Arial"/>
                <a:sym typeface="Arial"/>
              </a:rPr>
              <a:t>.</a:t>
            </a:r>
            <a:endParaRPr/>
          </a:p>
          <a:p>
            <a:pPr marL="628650" lvl="1"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Além disso, você pode consolidar todas as suas contas usando o Faturamento consolidado e obter benefícios em camadas.</a:t>
            </a:r>
            <a:endParaRPr/>
          </a:p>
          <a:p>
            <a:pPr marL="171450" lvl="0"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AWS Elastic Beanstalk</a:t>
            </a:r>
            <a:r>
              <a:rPr lang="pt-BR" sz="1100">
                <a:solidFill>
                  <a:schemeClr val="dk1"/>
                </a:solidFill>
                <a:latin typeface="Arial"/>
                <a:ea typeface="Arial"/>
                <a:cs typeface="Arial"/>
                <a:sym typeface="Arial"/>
              </a:rPr>
              <a:t> é uma maneira mais fácil ainda de começar a implantar e gerenciar aplicativos na Nuvem AWS.</a:t>
            </a:r>
            <a:endParaRPr/>
          </a:p>
          <a:p>
            <a:pPr marL="171450" lvl="0"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AWS CloudFormation</a:t>
            </a:r>
            <a:r>
              <a:rPr lang="pt-BR" sz="1100">
                <a:solidFill>
                  <a:schemeClr val="dk1"/>
                </a:solidFill>
                <a:latin typeface="Arial"/>
                <a:ea typeface="Arial"/>
                <a:cs typeface="Arial"/>
                <a:sym typeface="Arial"/>
              </a:rPr>
              <a:t> oferece aos desenvolvedores e administradores de sistemas uma maneira fácil de criar um grupo de recursos da AWS relacionados e fornecê-los de uma forma organizada e previsível.</a:t>
            </a:r>
            <a:endParaRPr/>
          </a:p>
          <a:p>
            <a:pPr marL="171450" lvl="0"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A escalabilidade automática</a:t>
            </a:r>
            <a:r>
              <a:rPr lang="pt-BR" sz="1100">
                <a:solidFill>
                  <a:schemeClr val="dk1"/>
                </a:solidFill>
                <a:latin typeface="Arial"/>
                <a:ea typeface="Arial"/>
                <a:cs typeface="Arial"/>
                <a:sym typeface="Arial"/>
              </a:rPr>
              <a:t> adiciona ou remove recursos automaticamente de acordo com as condições que você define. Os recursos que você está usando aumentam adequadamente durante picos de demanda para manter o desempenho e diminuem automaticamente durante quedas de demanda para minimizar os custos.</a:t>
            </a:r>
            <a:endParaRPr/>
          </a:p>
          <a:p>
            <a:pPr marL="171450" lvl="0"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AWS OpsWorks</a:t>
            </a:r>
            <a:r>
              <a:rPr lang="pt-BR" sz="1100">
                <a:solidFill>
                  <a:schemeClr val="dk1"/>
                </a:solidFill>
                <a:latin typeface="Arial"/>
                <a:ea typeface="Arial"/>
                <a:cs typeface="Arial"/>
                <a:sym typeface="Arial"/>
              </a:rPr>
              <a:t> é um serviço de gerenciamento de aplicações que facilita a implementação e operação de aplicações de todos os tipos e tamanhos.</a:t>
            </a:r>
            <a:endParaRPr/>
          </a:p>
          <a:p>
            <a:pPr marL="0" lvl="0" indent="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Embora não haja cobrança por esses serviços, pode haver cobranças associadas a outros serviços da AWS usados com esses serviços. Por exemplo, quando você dimensionar automaticamente instâncias do EC2 adicionais, haverá cobranças por essas instâncias.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 Observação: </a:t>
            </a:r>
            <a:r>
              <a:rPr lang="pt-BR" sz="1100">
                <a:latin typeface="Arial"/>
                <a:ea typeface="Arial"/>
                <a:cs typeface="Arial"/>
                <a:sym typeface="Arial"/>
              </a:rPr>
              <a:t>a principal diferença entre contas da AWS e contas da AISPL é o </a:t>
            </a:r>
            <a:r>
              <a:rPr lang="pt-BR" sz="1100" u="sng">
                <a:solidFill>
                  <a:schemeClr val="hlink"/>
                </a:solidFill>
                <a:latin typeface="Arial"/>
                <a:ea typeface="Arial"/>
                <a:cs typeface="Arial"/>
                <a:sym typeface="Arial"/>
                <a:hlinkClick r:id="rId3"/>
              </a:rPr>
              <a:t>vendedor do registro</a:t>
            </a:r>
            <a:r>
              <a:rPr lang="pt-BR" sz="1100">
                <a:latin typeface="Arial"/>
                <a:ea typeface="Arial"/>
                <a:cs typeface="Arial"/>
                <a:sym typeface="Arial"/>
              </a:rPr>
              <a:t>. As contas da AWS são administradas pela Amazon Web Services, Inc., mas as contas da AISPL são administradas pela Amazon Internet Services Private Limited. Se você tiver usado um endereço indiano quando criou sua conta, o vendedor de registro padrão da sua conta será AISPL. Por padrão, as contas da AISPL são cobradas em rúpias indianas (INR).</a:t>
            </a:r>
            <a:endParaRPr sz="1400">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3" name="Google Shape;383;p14:notes"/>
          <p:cNvSpPr txBox="1">
            <a:spLocks noGrp="1"/>
          </p:cNvSpPr>
          <p:nvPr>
            <p:ph type="body" idx="1"/>
          </p:nvPr>
        </p:nvSpPr>
        <p:spPr>
          <a:xfrm>
            <a:off x="685800" y="4400550"/>
            <a:ext cx="5486400" cy="435156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Em resumo, embora o número e os tipos de produtos oferecidos pela AWS tenham aumentado drasticamente, nossa filosofia sobre definição de preço não mudou. Ao final de cada mês, você paga apenas pelo que usar e pode começar ou parar de usar um produto a qualquer momento. Não são necessários contratos de longo prazo.</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A melhor maneira de estimar os custos é examinar as características fundamentais de cada produto da AWS, estimar seu uso para cada característica e, em seguida, mapear esse uso para os preços publicados no site da AWS. A estratégia de definição de preço do serviço oferece a flexibilidade de escolher os serviços necessários para cada projeto e pagar apenas pelo que usar.</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Há vários serviços gratuitos da AWS, incluindo:</a:t>
            </a: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Amazon VPC</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Elastic Beanstalk</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AWS CloudFormation</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IAM</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Serviços de escalabilidade automática</a:t>
            </a: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AWS OpsWorks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Faturamento consolidado</a:t>
            </a: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Embora os serviços em si sejam gratuitos, os recursos que eles provisionam podem não ser gratuitos. Além disso, não há cobrança para dados de entrada ou transferência de dados entre serviços dentro da mesma região da AWS. No entanto, os custos de transferência de dados de saída são estratificados.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Saiba mais sobre a definição de preço, consulte:</a:t>
            </a:r>
            <a:endParaRPr/>
          </a:p>
          <a:p>
            <a:pPr marL="0" marR="0" lvl="0" indent="0" algn="l" rtl="0">
              <a:lnSpc>
                <a:spcPct val="100000"/>
              </a:lnSpc>
              <a:spcBef>
                <a:spcPts val="0"/>
              </a:spcBef>
              <a:spcAft>
                <a:spcPts val="0"/>
              </a:spcAft>
              <a:buClr>
                <a:schemeClr val="dk1"/>
              </a:buClr>
              <a:buSzPts val="1100"/>
              <a:buFont typeface="Arial"/>
              <a:buNone/>
            </a:pPr>
            <a:r>
              <a:rPr lang="pt-BR" sz="1100" u="sng">
                <a:solidFill>
                  <a:schemeClr val="hlink"/>
                </a:solidFill>
                <a:latin typeface="Arial"/>
                <a:ea typeface="Arial"/>
                <a:cs typeface="Arial"/>
                <a:sym typeface="Arial"/>
                <a:hlinkClick r:id="rId3"/>
              </a:rPr>
              <a:t>Definição de preço da AWS</a:t>
            </a: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u="sng">
                <a:solidFill>
                  <a:schemeClr val="hlink"/>
                </a:solidFill>
                <a:latin typeface="Arial"/>
                <a:ea typeface="Arial"/>
                <a:cs typeface="Arial"/>
                <a:sym typeface="Arial"/>
                <a:hlinkClick r:id="rId4"/>
              </a:rPr>
              <a:t>Visão geral da definição de preços da AWS</a:t>
            </a:r>
            <a:endParaRPr sz="1100">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2" name="Google Shape;392;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Apresentação da Seção 2: Custo total de propriedade</a:t>
            </a:r>
            <a:endParaRPr sz="1100">
              <a:latin typeface="Arial"/>
              <a:ea typeface="Arial"/>
              <a:cs typeface="Arial"/>
              <a:sym typeface="Arial"/>
            </a:endParaRPr>
          </a:p>
        </p:txBody>
      </p:sp>
      <p:sp>
        <p:nvSpPr>
          <p:cNvPr id="393" name="Google Shape;393;p15: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0" name="Google Shape;400;p16:notes"/>
          <p:cNvSpPr txBox="1">
            <a:spLocks noGrp="1"/>
          </p:cNvSpPr>
          <p:nvPr>
            <p:ph type="body" idx="1"/>
          </p:nvPr>
        </p:nvSpPr>
        <p:spPr>
          <a:xfrm>
            <a:off x="685800" y="4400549"/>
            <a:ext cx="5486400" cy="342265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No local versus na nuvem é uma pergunta que muitas empresas fazem. A diferença entre essas duas opções é como elas são implantadas.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Uma infraestrutura local é instalada localmente nos próprios computadores e servidores da empresa. Há vários custos fixos, também conhecidos como </a:t>
            </a:r>
            <a:r>
              <a:rPr lang="pt-BR" sz="1100" i="1">
                <a:solidFill>
                  <a:schemeClr val="dk1"/>
                </a:solidFill>
                <a:latin typeface="Arial"/>
                <a:ea typeface="Arial"/>
                <a:cs typeface="Arial"/>
                <a:sym typeface="Arial"/>
              </a:rPr>
              <a:t>despesas de capital</a:t>
            </a:r>
            <a:r>
              <a:rPr lang="pt-BR" sz="1100">
                <a:solidFill>
                  <a:schemeClr val="dk1"/>
                </a:solidFill>
                <a:latin typeface="Arial"/>
                <a:ea typeface="Arial"/>
                <a:cs typeface="Arial"/>
                <a:sym typeface="Arial"/>
              </a:rPr>
              <a:t>, associados à infraestrutura tradicional. As despesas de capital incluem instalações, hardware, licenças e equipe de manutenção. A escalabilidade vertical pode ser dispendiosa e demorada. A redução não reduz custos fixos.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Uma infraestrutura de nuvem é comprada de um provedor de serviços que cria e mantém as instalações, o hardware e a equipe de manutenção. Um cliente paga pelo que é usado. Aumentar ou reduzir a escala é simples. Os custos são fáceis de estimar, pois dependem do uso do serviço.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É difícil comparar um modelo de entrega de TI local com a Nuvem AWS. Os dois são diferentes porque usam conceitos e termos diferentes.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 uso de TI local envolve uma discussão baseada em despesas de capital, longos ciclos de planejamento e vários componentes para comprar, criar, gerenciar e atualizar recursos ao longo do tempo.</a:t>
            </a:r>
            <a:endParaRPr/>
          </a:p>
          <a:p>
            <a:pPr marL="0" lvl="0" indent="0" algn="l" rtl="0">
              <a:spcBef>
                <a:spcPts val="0"/>
              </a:spcBef>
              <a:spcAft>
                <a:spcPts val="0"/>
              </a:spcAft>
              <a:buNone/>
            </a:pPr>
            <a:r>
              <a:rPr lang="pt-BR" sz="1100">
                <a:solidFill>
                  <a:schemeClr val="dk1"/>
                </a:solidFill>
                <a:latin typeface="Arial"/>
                <a:ea typeface="Arial"/>
                <a:cs typeface="Arial"/>
                <a:sym typeface="Arial"/>
              </a:rPr>
              <a:t>O uso da Nuvem AWS envolve uma discussão sobre flexibilidade, agilidade e custos baseados no consumo.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Então, como identificar a melhor opção?</a:t>
            </a:r>
            <a:endParaRPr>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9" name="Google Shape;429;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Você pode identificar a melhor opção comparando a solução local com uma solução em nuvem. O custo total de propriedade (ou TCO) é uma ferramenta que pode ser usada para essa comparação. O TCO é uma estimativa financeira destinada a ajudar compradores e proprietários a determinar os custos diretos e indiretos de um produto ou sistema. O TCO inclui o custo de um serviço, além de todos os custos associados à propriedade do serviço.</a:t>
            </a: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a:solidFill>
                  <a:schemeClr val="dk1"/>
                </a:solidFill>
                <a:latin typeface="Arial"/>
                <a:ea typeface="Arial"/>
                <a:cs typeface="Arial"/>
                <a:sym typeface="Arial"/>
              </a:rPr>
              <a:t>No ambiente de nuvem, o TCO é usado para comparar os custos da execução de um ambiente de infraestrutura inteiro para uma carga de trabalho específica em uma instalação local ou de colocação com a mesma carga de trabalho executada em uma infraestrutura baseada em nuvem. Essa comparação é feita para fins de orçamento ou para criar um caso de negócios para decisões empresariais sobre a solução de implantação ideal.</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1" name="Google Shape;441;p18:notes"/>
          <p:cNvSpPr txBox="1">
            <a:spLocks noGrp="1"/>
          </p:cNvSpPr>
          <p:nvPr>
            <p:ph type="body" idx="1"/>
          </p:nvPr>
        </p:nvSpPr>
        <p:spPr>
          <a:xfrm>
            <a:off x="685800" y="4400549"/>
            <a:ext cx="5486400" cy="372745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Alguns dos custos associados ao gerenciamento do datacenter incluem:</a:t>
            </a: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Os custos de servidor</a:t>
            </a:r>
            <a:r>
              <a:rPr lang="pt-BR" sz="1100">
                <a:solidFill>
                  <a:schemeClr val="dk1"/>
                </a:solidFill>
                <a:latin typeface="Arial"/>
                <a:ea typeface="Arial"/>
                <a:cs typeface="Arial"/>
                <a:sym typeface="Arial"/>
              </a:rPr>
              <a:t> para hardware e software e os custos de instalações para abrigar o equipamento.</a:t>
            </a: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Os custos de armazenamento</a:t>
            </a:r>
            <a:r>
              <a:rPr lang="pt-BR" sz="1100">
                <a:solidFill>
                  <a:schemeClr val="dk1"/>
                </a:solidFill>
                <a:latin typeface="Arial"/>
                <a:ea typeface="Arial"/>
                <a:cs typeface="Arial"/>
                <a:sym typeface="Arial"/>
              </a:rPr>
              <a:t> do hardware, da administração e das instalações.</a:t>
            </a: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Os custos de rede</a:t>
            </a:r>
            <a:r>
              <a:rPr lang="pt-BR" sz="1100">
                <a:solidFill>
                  <a:schemeClr val="dk1"/>
                </a:solidFill>
                <a:latin typeface="Arial"/>
                <a:ea typeface="Arial"/>
                <a:cs typeface="Arial"/>
                <a:sym typeface="Arial"/>
              </a:rPr>
              <a:t> para hardware, administração e instalações.</a:t>
            </a: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E os custos de </a:t>
            </a:r>
            <a:r>
              <a:rPr lang="pt-BR" sz="1100" b="1">
                <a:solidFill>
                  <a:schemeClr val="dk1"/>
                </a:solidFill>
                <a:latin typeface="Arial"/>
                <a:ea typeface="Arial"/>
                <a:cs typeface="Arial"/>
                <a:sym typeface="Arial"/>
              </a:rPr>
              <a:t>mão de obra de TI </a:t>
            </a:r>
            <a:r>
              <a:rPr lang="pt-BR" sz="1100">
                <a:solidFill>
                  <a:schemeClr val="dk1"/>
                </a:solidFill>
                <a:latin typeface="Arial"/>
                <a:ea typeface="Arial"/>
                <a:cs typeface="Arial"/>
                <a:sym typeface="Arial"/>
              </a:rPr>
              <a:t>necessários para administrar toda a solução.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Quando você compara uma solução local com a nuvem, é importante avaliar com precisão os custos reais de ambas as opções. Com a nuvem, a maioria dos custos é adiantada e prontamente calculada. Por exemplo, os provedores de nuvem oferecem preços transparentes com base em diferentes métricas de uso, como RAM, armazenamento e largura de banda, entre outras. A definição de preço é frequentemente fixa por unidade de tempo.</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Os clientes ganham certeza sobre a definição de preço e podem calcular prontamente os custos com base em várias estimativas de uso diferentes.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Compare esse processo com a tecnologia local. Embora, às vezes, sejam difíceis de determinar, os cálculos de custos internos devem levar em conta todos os:</a:t>
            </a:r>
            <a:endParaRPr/>
          </a:p>
          <a:p>
            <a:pPr marL="171450" lvl="0"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Custos diretos </a:t>
            </a:r>
            <a:r>
              <a:rPr lang="pt-BR" sz="1100">
                <a:solidFill>
                  <a:schemeClr val="dk1"/>
                </a:solidFill>
                <a:latin typeface="Arial"/>
                <a:ea typeface="Arial"/>
                <a:cs typeface="Arial"/>
                <a:sym typeface="Arial"/>
              </a:rPr>
              <a:t>que acompanham a execução de um servidor, como energia, espaço reservado, armazenamento e operações de TI para gerenciar esses recursos.</a:t>
            </a:r>
            <a:endParaRPr/>
          </a:p>
          <a:p>
            <a:pPr marL="171450" lvl="0" indent="-171450" algn="l" rtl="0">
              <a:spcBef>
                <a:spcPts val="0"/>
              </a:spcBef>
              <a:spcAft>
                <a:spcPts val="0"/>
              </a:spcAft>
              <a:buClr>
                <a:schemeClr val="dk1"/>
              </a:buClr>
              <a:buSzPts val="1100"/>
              <a:buFont typeface="Arial"/>
              <a:buChar char="•"/>
            </a:pPr>
            <a:r>
              <a:rPr lang="pt-BR" sz="1100" b="1">
                <a:solidFill>
                  <a:schemeClr val="dk1"/>
                </a:solidFill>
                <a:latin typeface="Arial"/>
                <a:ea typeface="Arial"/>
                <a:cs typeface="Arial"/>
                <a:sym typeface="Arial"/>
              </a:rPr>
              <a:t>Custos indiretos </a:t>
            </a:r>
            <a:r>
              <a:rPr lang="pt-BR" sz="1100">
                <a:solidFill>
                  <a:schemeClr val="dk1"/>
                </a:solidFill>
                <a:latin typeface="Arial"/>
                <a:ea typeface="Arial"/>
                <a:cs typeface="Arial"/>
                <a:sym typeface="Arial"/>
              </a:rPr>
              <a:t>da execução de um servidor, como infraestrutura de rede e armazenamento.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Esse diagrama é conceitual e não inclui todos os itens de custo. Por exemplo, dependendo da solução que você está implementando, os custos de software podem incluir custos de banco de dados, gerenciamento e camada intermediária. Os custos das instalações podem incluir atualizações, manutenção, segurança de edifícios, impostos e assim por diante. Os custos de mão de obra de TI podem incluir custos de administração de segurança e administração de aplicativos.  Esse diagrama inclui uma lista abreviada para demonstrar os tipos de custos envolvidos na manutenção do datacenter.</a:t>
            </a:r>
            <a:endParaRPr sz="1100">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7" name="Google Shape;487;p19:notes"/>
          <p:cNvSpPr txBox="1">
            <a:spLocks noGrp="1"/>
          </p:cNvSpPr>
          <p:nvPr>
            <p:ph type="body" idx="1"/>
          </p:nvPr>
        </p:nvSpPr>
        <p:spPr>
          <a:xfrm>
            <a:off x="685800" y="4400550"/>
            <a:ext cx="5486400" cy="354118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Veja a seguir um exemplo de comparação de custo. Este exemplo mostra uma comparação de custos para uma solução local e uma solução em nuvem ao longo de 3 anos. Para essa comparação, dois ambientes semelhantes foram construídos para representar os ambientes locais e da AWS. Custos diretos e indiretos adicionais associados à solução local não foram incluídos. Os componentes da solução local incluem:</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1 máquina virtual com 4 CPUs, 16 GB de RAM e um sistema operacional Linux</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 utilização média é de 100%</a:t>
            </a: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Otimizado por RAM</a:t>
            </a:r>
            <a:endParaRPr/>
          </a:p>
          <a:p>
            <a:pPr marL="171450" lvl="0" indent="-10160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Os componentes de um ambiente comparável da AWS incluem:</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1 instância m4.xlarge com 4 CPUs, 16 GB de RAM</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O tipo de instância é uma instância reservada com pagamento adiantado parcial de 3 anos</a:t>
            </a:r>
            <a:endParaRPr/>
          </a:p>
          <a:p>
            <a:pPr marL="171450" lvl="0" indent="-10160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 custo total de 3 anos no local é de 167.422 USD. O custo total de 3 anos da Nuvem AWS é de 7.509 USD, o que representa uma economia de 96% em relação à solução local. Assim, a economia total de 3 anos na infraestrutura de nuvem seria de 159.913 USD. Essa comparação ajuda uma empresa a entender claramente as diferenças entre as alternativas.</a:t>
            </a:r>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b="1">
                <a:solidFill>
                  <a:schemeClr val="dk1"/>
                </a:solidFill>
                <a:latin typeface="Arial"/>
                <a:ea typeface="Arial"/>
                <a:cs typeface="Arial"/>
                <a:sym typeface="Arial"/>
              </a:rPr>
              <a:t>Qual é a diferença nos custos? </a:t>
            </a: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Lembre-se de que a solução local está prevista. Ela continua incorrendo em custos independentemente de a capacidade ser usada.</a:t>
            </a:r>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a:solidFill>
                  <a:schemeClr val="dk1"/>
                </a:solidFill>
                <a:latin typeface="Arial"/>
                <a:ea typeface="Arial"/>
                <a:cs typeface="Arial"/>
                <a:sym typeface="Arial"/>
              </a:rPr>
              <a:t>Por outro lado, a solução da AWS é encomendada quando necessário e desativada quando os recursos não estão mais em uso, o que resulta em custos gerais mais baixos.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4" name="Google Shape;214;p2:notes"/>
          <p:cNvSpPr txBox="1">
            <a:spLocks noGrp="1"/>
          </p:cNvSpPr>
          <p:nvPr>
            <p:ph type="body" idx="1"/>
          </p:nvPr>
        </p:nvSpPr>
        <p:spPr>
          <a:xfrm>
            <a:off x="685800" y="4455634"/>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Este módulo abordará os seguintes tópicos: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Conceitos básicos da definição de preço</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Custo total de propriedade</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Calculadora Mensal </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Introdução ao AWS Organizations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Gerenciamento de custos e faturamento da AWS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Visão geral dos planos e custos de suporte técnico da AWS</a:t>
            </a:r>
            <a:endParaRPr/>
          </a:p>
          <a:p>
            <a:pPr marL="171450" lvl="0" indent="-10160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O módulo também inclui uma demonstração presencial com instrutor que mostrará como interagir com o painel de faturamento.</a:t>
            </a: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O módulo também inclui uma atividade que desafia você a estimar os custos de uma empresa usando a Calculadora Mensal da.</a:t>
            </a: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Por fim, você deverá concluir um teste de conhecimento que será usado para avaliar sua compreensão dos principais conceitos abordados neste módulo.</a:t>
            </a:r>
            <a:endParaRPr sz="1050">
              <a:solidFill>
                <a:schemeClr val="dk1"/>
              </a:solidFill>
              <a:latin typeface="Arial"/>
              <a:ea typeface="Arial"/>
              <a:cs typeface="Arial"/>
              <a:sym typeface="Arial"/>
            </a:endParaRPr>
          </a:p>
        </p:txBody>
      </p:sp>
      <p:sp>
        <p:nvSpPr>
          <p:cNvPr id="215" name="Google Shape;215;p2: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8" name="Google Shape;498;p20:notes"/>
          <p:cNvSpPr txBox="1">
            <a:spLocks noGrp="1"/>
          </p:cNvSpPr>
          <p:nvPr>
            <p:ph type="body" idx="1"/>
          </p:nvPr>
        </p:nvSpPr>
        <p:spPr>
          <a:xfrm>
            <a:off x="685800" y="4400550"/>
            <a:ext cx="5486400" cy="3727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 AWS oferece ferramentas para ajudá-lo com essas comparações. A </a:t>
            </a:r>
            <a:r>
              <a:rPr lang="pt-BR" sz="1100" b="1">
                <a:solidFill>
                  <a:schemeClr val="dk1"/>
                </a:solidFill>
                <a:latin typeface="Arial"/>
                <a:ea typeface="Arial"/>
                <a:cs typeface="Arial"/>
                <a:sym typeface="Arial"/>
              </a:rPr>
              <a:t>Calculadora Mensal da AWS</a:t>
            </a:r>
            <a:r>
              <a:rPr lang="pt-BR" sz="1100">
                <a:solidFill>
                  <a:schemeClr val="dk1"/>
                </a:solidFill>
                <a:latin typeface="Arial"/>
                <a:ea typeface="Arial"/>
                <a:cs typeface="Arial"/>
                <a:sym typeface="Arial"/>
              </a:rPr>
              <a:t> ajuda a estimar uma fatura mensal da AWS. Você pode usar essa ferramenta para adicionar, modificar e remover serviços, e ela recalcula automaticamente as cobranças mensais estimadas. </a:t>
            </a:r>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a:solidFill>
                  <a:schemeClr val="dk1"/>
                </a:solidFill>
                <a:latin typeface="Arial"/>
                <a:ea typeface="Arial"/>
                <a:cs typeface="Arial"/>
                <a:sym typeface="Arial"/>
              </a:rPr>
              <a:t>A calculadora incorpora uma ampla variedade de cálculos de definição de preço em todos os serviços em todas as regiões. Ele também mostra um detalhamento dos recursos de cada serviço em cada região. </a:t>
            </a:r>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a:solidFill>
                  <a:schemeClr val="dk1"/>
                </a:solidFill>
                <a:latin typeface="Arial"/>
                <a:ea typeface="Arial"/>
                <a:cs typeface="Arial"/>
                <a:sym typeface="Arial"/>
              </a:rPr>
              <a:t>A </a:t>
            </a:r>
            <a:r>
              <a:rPr lang="pt-BR" sz="1100" b="1">
                <a:solidFill>
                  <a:schemeClr val="dk1"/>
                </a:solidFill>
                <a:latin typeface="Arial"/>
                <a:ea typeface="Arial"/>
                <a:cs typeface="Arial"/>
                <a:sym typeface="Arial"/>
              </a:rPr>
              <a:t>Calculadora Mensal da </a:t>
            </a:r>
            <a:r>
              <a:rPr lang="pt-BR" sz="1100">
                <a:solidFill>
                  <a:schemeClr val="dk1"/>
                </a:solidFill>
                <a:latin typeface="Arial"/>
                <a:ea typeface="Arial"/>
                <a:cs typeface="Arial"/>
                <a:sym typeface="Arial"/>
              </a:rPr>
              <a:t>é uma ferramenta que ajuda você a:	</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Estime os custos mensais dos serviços ao usar a AWS.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Identificar oportunidades de redução de custos.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Use modelos do para modelar soluções para comparar serviços e modelos de implantação.</a:t>
            </a:r>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a:solidFill>
                  <a:schemeClr val="dk1"/>
                </a:solidFill>
                <a:latin typeface="Arial"/>
                <a:ea typeface="Arial"/>
                <a:cs typeface="Arial"/>
                <a:sym typeface="Arial"/>
              </a:rPr>
              <a:t>A calculadora também mostra exemplos comuns de clientes e seu uso. Você pode escolher a amostra de </a:t>
            </a:r>
            <a:r>
              <a:rPr lang="pt-BR" sz="1100" i="1">
                <a:solidFill>
                  <a:schemeClr val="dk1"/>
                </a:solidFill>
                <a:latin typeface="Arial"/>
                <a:ea typeface="Arial"/>
                <a:cs typeface="Arial"/>
                <a:sym typeface="Arial"/>
              </a:rPr>
              <a:t>recuperação de desastres e backup </a:t>
            </a:r>
            <a:r>
              <a:rPr lang="pt-BR" sz="1100">
                <a:solidFill>
                  <a:schemeClr val="dk1"/>
                </a:solidFill>
                <a:latin typeface="Arial"/>
                <a:ea typeface="Arial"/>
                <a:cs typeface="Arial"/>
                <a:sym typeface="Arial"/>
              </a:rPr>
              <a:t>ou a amostra </a:t>
            </a:r>
            <a:r>
              <a:rPr lang="pt-BR" sz="1100" i="1">
                <a:solidFill>
                  <a:schemeClr val="dk1"/>
                </a:solidFill>
                <a:latin typeface="Arial"/>
                <a:ea typeface="Arial"/>
                <a:cs typeface="Arial"/>
                <a:sym typeface="Arial"/>
              </a:rPr>
              <a:t>de aplicativo Web </a:t>
            </a:r>
            <a:r>
              <a:rPr lang="pt-BR" sz="1100">
                <a:solidFill>
                  <a:schemeClr val="dk1"/>
                </a:solidFill>
                <a:latin typeface="Arial"/>
                <a:ea typeface="Arial"/>
                <a:cs typeface="Arial"/>
                <a:sym typeface="Arial"/>
              </a:rPr>
              <a:t>e ver os usos de cada serviço. </a:t>
            </a:r>
            <a:br>
              <a:rPr lang="pt-BR" sz="1100">
                <a:solidFill>
                  <a:schemeClr val="dk1"/>
                </a:solidFill>
                <a:latin typeface="Arial"/>
                <a:ea typeface="Arial"/>
                <a:cs typeface="Arial"/>
                <a:sym typeface="Arial"/>
              </a:rPr>
            </a:br>
            <a:br>
              <a:rPr lang="pt-BR" sz="1100">
                <a:solidFill>
                  <a:schemeClr val="dk1"/>
                </a:solidFill>
                <a:latin typeface="Arial"/>
                <a:ea typeface="Arial"/>
                <a:cs typeface="Arial"/>
                <a:sym typeface="Arial"/>
              </a:rPr>
            </a:br>
            <a:r>
              <a:rPr lang="pt-BR" sz="1100">
                <a:solidFill>
                  <a:schemeClr val="dk1"/>
                </a:solidFill>
                <a:latin typeface="Arial"/>
                <a:ea typeface="Arial"/>
                <a:cs typeface="Arial"/>
                <a:sym typeface="Arial"/>
              </a:rPr>
              <a:t>Para saber mais sobre a Calculadora Mensal, consulte: https://calculator.s3.amazonaws.com/index.html</a:t>
            </a:r>
            <a:endParaRPr/>
          </a:p>
          <a:p>
            <a:pPr marL="0" lvl="0" indent="0" algn="l" rtl="0">
              <a:spcBef>
                <a:spcPts val="0"/>
              </a:spcBef>
              <a:spcAft>
                <a:spcPts val="0"/>
              </a:spcAft>
              <a:buNone/>
            </a:pPr>
            <a:endParaRPr sz="1050">
              <a:solidFill>
                <a:schemeClr val="dk1"/>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8" name="Google Shape;508;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 </a:t>
            </a:r>
            <a:r>
              <a:rPr lang="pt-BR" sz="1100" b="1">
                <a:solidFill>
                  <a:schemeClr val="dk1"/>
                </a:solidFill>
                <a:latin typeface="Arial"/>
                <a:ea typeface="Arial"/>
                <a:cs typeface="Arial"/>
                <a:sym typeface="Arial"/>
              </a:rPr>
              <a:t>Calculadora de TCO da AWS </a:t>
            </a:r>
            <a:r>
              <a:rPr lang="pt-BR" sz="1100">
                <a:solidFill>
                  <a:schemeClr val="dk1"/>
                </a:solidFill>
                <a:latin typeface="Arial"/>
                <a:ea typeface="Arial"/>
                <a:cs typeface="Arial"/>
                <a:sym typeface="Arial"/>
              </a:rPr>
              <a:t>ajuda você a avaliar o custo total de propriedade de uma solução. Você pode reduzir o custo total de propriedade reduzindo seu investimento em grandes despesas de capital (ou despesas de capital </a:t>
            </a:r>
            <a:r>
              <a:rPr lang="pt-BR" sz="1100" b="0" i="1">
                <a:solidFill>
                  <a:schemeClr val="dk1"/>
                </a:solidFill>
                <a:latin typeface="Arial"/>
                <a:ea typeface="Arial"/>
                <a:cs typeface="Arial"/>
                <a:sym typeface="Arial"/>
              </a:rPr>
              <a:t>) </a:t>
            </a:r>
            <a:r>
              <a:rPr lang="pt-BR" sz="1100">
                <a:solidFill>
                  <a:schemeClr val="dk1"/>
                </a:solidFill>
                <a:latin typeface="Arial"/>
                <a:ea typeface="Arial"/>
                <a:cs typeface="Arial"/>
                <a:sym typeface="Arial"/>
              </a:rPr>
              <a:t>e usando um modelo de pagamento conforme o uso para que você possa investir na capacidade necessária quando precisar dela. </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A calculadora de TCO é uma ferramenta que ajuda você a:</a:t>
            </a: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Estimar a economia de custo ao usar a AWS.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Analisar um conjunto detalhado de relatórios que podem ser usados em apresentações executivas.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Modificar as suposições que melhor atendam às suas necessidades.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Um benefício adicional da calculadora inclui a capacidade de ponderar as considerações financeiras de propriedade e operação de um datacenter em vez de usar uma infraestrutura de nuvem. Além disso, a calculadora de TCO explica as suposições e a metodologia por trás dos cálculos.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Para saber mais sobre a Calculadora de TCO, consulte:</a:t>
            </a: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br>
              <a:rPr lang="pt-BR" sz="1100">
                <a:solidFill>
                  <a:schemeClr val="dk1"/>
                </a:solidFill>
                <a:latin typeface="Arial"/>
                <a:ea typeface="Arial"/>
                <a:cs typeface="Arial"/>
                <a:sym typeface="Arial"/>
              </a:rPr>
            </a:br>
            <a:r>
              <a:rPr lang="pt-BR" sz="1100" u="sng">
                <a:solidFill>
                  <a:schemeClr val="hlink"/>
                </a:solidFill>
                <a:latin typeface="Arial"/>
                <a:ea typeface="Arial"/>
                <a:cs typeface="Arial"/>
                <a:sym typeface="Arial"/>
                <a:hlinkClick r:id="rId3"/>
              </a:rPr>
              <a:t>Calculadora de TCO</a:t>
            </a:r>
            <a:endParaRPr sz="1100">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7" name="Google Shape;517;p22:notes"/>
          <p:cNvSpPr txBox="1">
            <a:spLocks noGrp="1"/>
          </p:cNvSpPr>
          <p:nvPr>
            <p:ph type="body" idx="1"/>
          </p:nvPr>
        </p:nvSpPr>
        <p:spPr>
          <a:xfrm>
            <a:off x="685800" y="4400548"/>
            <a:ext cx="5486400" cy="342265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Os benefícios rígidos incluem gastos reduzidos em computação, armazenamento, redes e segurança. Elas também incluem reduções nas compras de hardware e software, reduções nos custos operacionais, backup e recuperação de desastres e uma redução na equipe de operações.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b="1">
                <a:solidFill>
                  <a:schemeClr val="dk1"/>
                </a:solidFill>
                <a:latin typeface="Arial"/>
                <a:ea typeface="Arial"/>
                <a:cs typeface="Arial"/>
                <a:sym typeface="Arial"/>
              </a:rPr>
              <a:t>O custo total de propriedade da nuvem </a:t>
            </a:r>
            <a:r>
              <a:rPr lang="pt-BR" sz="1100">
                <a:solidFill>
                  <a:schemeClr val="dk1"/>
                </a:solidFill>
                <a:latin typeface="Arial"/>
                <a:ea typeface="Arial"/>
                <a:cs typeface="Arial"/>
                <a:sym typeface="Arial"/>
              </a:rPr>
              <a:t>define o que será gasto com a tecnologia após a adoção ou quanto custa para executar a solução. Normalmente, uma análise de TCO analisa a infraestrutura local no estado em que se encontra e a compara com o custo do estado de infraestrutura futuro na nuvem. Embora essa diferença possa ser fácil de calcular, ela só pode fornecer uma visão restrita do impacto financeiro total da migração para a nuvem.</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Uma análise de </a:t>
            </a:r>
            <a:r>
              <a:rPr lang="pt-BR" sz="1100" b="1">
                <a:solidFill>
                  <a:schemeClr val="dk1"/>
                </a:solidFill>
                <a:latin typeface="Arial"/>
                <a:ea typeface="Arial"/>
                <a:cs typeface="Arial"/>
                <a:sym typeface="Arial"/>
              </a:rPr>
              <a:t>retorno sobre o investimento (ROI) </a:t>
            </a:r>
            <a:r>
              <a:rPr lang="pt-BR" sz="1100">
                <a:solidFill>
                  <a:schemeClr val="dk1"/>
                </a:solidFill>
                <a:latin typeface="Arial"/>
                <a:ea typeface="Arial"/>
                <a:cs typeface="Arial"/>
                <a:sym typeface="Arial"/>
              </a:rPr>
              <a:t>pode ser usada para determinar o valor que é gerado enquanto se considera gastos e economia. Essa análise começa identificando os benefícios rígidos em termos de reduções de custos diretas e visíveis e melhorias de eficiência.</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Em seguida, são identificadas </a:t>
            </a:r>
            <a:r>
              <a:rPr lang="pt-BR" sz="1100" b="1">
                <a:solidFill>
                  <a:schemeClr val="dk1"/>
                </a:solidFill>
                <a:latin typeface="Arial"/>
                <a:ea typeface="Arial"/>
                <a:cs typeface="Arial"/>
                <a:sym typeface="Arial"/>
              </a:rPr>
              <a:t>economias flexíveis</a:t>
            </a:r>
            <a:r>
              <a:rPr lang="pt-BR" sz="1100">
                <a:solidFill>
                  <a:schemeClr val="dk1"/>
                </a:solidFill>
                <a:latin typeface="Arial"/>
                <a:ea typeface="Arial"/>
                <a:cs typeface="Arial"/>
                <a:sym typeface="Arial"/>
              </a:rPr>
              <a:t>. As economias flexíveis são pontos de valor que desafiam quantificar com precisão, mas podem ser mais valiosos do que as economias difíceis. É importante compreender os benefícios rígidos e flexíveis para compreender o valor total da nuvem. Os benefícios flexíveis incluem:</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Reutilização de serviços e aplicativos que permitem definir (e redefinir soluções) usando o mesmo serviço de nuvem</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Aumento na produtividade do desenvolvedor</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Melhor satisfação do cliente</a:t>
            </a: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Processos empresariais ágeis que podem responder rapidamente a oportunidades novas e emergentes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Maior alcance global</a:t>
            </a:r>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a:solidFill>
                  <a:schemeClr val="dk1"/>
                </a:solidFill>
                <a:latin typeface="Arial"/>
                <a:ea typeface="Arial"/>
                <a:cs typeface="Arial"/>
                <a:sym typeface="Arial"/>
              </a:rPr>
              <a:t>Agora, você analisará um estudo de caso da Delaware North para ver um exemplo de TCO real.</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7" name="Google Shape;527;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b="1" u="none">
                <a:solidFill>
                  <a:schemeClr val="dk1"/>
                </a:solidFill>
                <a:latin typeface="Arial"/>
                <a:ea typeface="Arial"/>
                <a:cs typeface="Arial"/>
                <a:sym typeface="Arial"/>
              </a:rPr>
              <a:t>Histórico:</a:t>
            </a:r>
            <a:endParaRPr/>
          </a:p>
          <a:p>
            <a:pPr marL="0" lvl="0" indent="0" algn="l" rtl="0">
              <a:spcBef>
                <a:spcPts val="0"/>
              </a:spcBef>
              <a:spcAft>
                <a:spcPts val="0"/>
              </a:spcAft>
              <a:buNone/>
            </a:pPr>
            <a:r>
              <a:rPr lang="pt-BR" sz="1100" u="none">
                <a:solidFill>
                  <a:schemeClr val="dk1"/>
                </a:solidFill>
                <a:latin typeface="Arial"/>
                <a:ea typeface="Arial"/>
                <a:cs typeface="Arial"/>
                <a:sym typeface="Arial"/>
              </a:rPr>
              <a:t>A Delaware North foi criada em 1915 como um fornecedor de concessões de amendoim e pipocas. Hoje, é uma grande empresa de alimentos e hotelaria. Embora a empresa seja deliberadamente discreta, ela é líder no setor de serviços de alimentação e hotelaria.</a:t>
            </a:r>
            <a:endParaRPr sz="1100" u="none">
              <a:solidFill>
                <a:schemeClr val="dk1"/>
              </a:solidFill>
              <a:latin typeface="Arial"/>
              <a:ea typeface="Arial"/>
              <a:cs typeface="Arial"/>
              <a:sym typeface="Arial"/>
            </a:endParaRPr>
          </a:p>
          <a:p>
            <a:pPr marL="0" lvl="0" indent="0" algn="l" rtl="0">
              <a:spcBef>
                <a:spcPts val="0"/>
              </a:spcBef>
              <a:spcAft>
                <a:spcPts val="0"/>
              </a:spcAft>
              <a:buNone/>
            </a:pPr>
            <a:endParaRPr sz="1100" u="none">
              <a:solidFill>
                <a:schemeClr val="dk1"/>
              </a:solidFill>
              <a:latin typeface="Arial"/>
              <a:ea typeface="Arial"/>
              <a:cs typeface="Arial"/>
              <a:sym typeface="Arial"/>
            </a:endParaRPr>
          </a:p>
          <a:p>
            <a:pPr marL="0" lvl="0" indent="0" algn="l" rtl="0">
              <a:spcBef>
                <a:spcPts val="0"/>
              </a:spcBef>
              <a:spcAft>
                <a:spcPts val="0"/>
              </a:spcAft>
              <a:buNone/>
            </a:pPr>
            <a:r>
              <a:rPr lang="pt-BR" sz="1100" u="none">
                <a:solidFill>
                  <a:schemeClr val="dk1"/>
                </a:solidFill>
                <a:latin typeface="Arial"/>
                <a:ea typeface="Arial"/>
                <a:cs typeface="Arial"/>
                <a:sym typeface="Arial"/>
              </a:rPr>
              <a:t>A Delaware North atende a mais de </a:t>
            </a:r>
            <a:r>
              <a:rPr lang="pt-BR" sz="1100" b="1" u="none">
                <a:solidFill>
                  <a:schemeClr val="dk1"/>
                </a:solidFill>
                <a:latin typeface="Arial"/>
                <a:ea typeface="Arial"/>
                <a:cs typeface="Arial"/>
                <a:sym typeface="Arial"/>
              </a:rPr>
              <a:t>500 milhões de clientes </a:t>
            </a:r>
            <a:r>
              <a:rPr lang="pt-BR" sz="1100" u="none">
                <a:solidFill>
                  <a:schemeClr val="dk1"/>
                </a:solidFill>
                <a:latin typeface="Arial"/>
                <a:ea typeface="Arial"/>
                <a:cs typeface="Arial"/>
                <a:sym typeface="Arial"/>
              </a:rPr>
              <a:t>anualmente em mais de </a:t>
            </a:r>
            <a:r>
              <a:rPr lang="pt-BR" sz="1100" b="1" u="none">
                <a:solidFill>
                  <a:schemeClr val="dk1"/>
                </a:solidFill>
                <a:latin typeface="Arial"/>
                <a:ea typeface="Arial"/>
                <a:cs typeface="Arial"/>
                <a:sym typeface="Arial"/>
              </a:rPr>
              <a:t>200 locais </a:t>
            </a:r>
            <a:r>
              <a:rPr lang="pt-BR" sz="1100" u="none">
                <a:solidFill>
                  <a:schemeClr val="dk1"/>
                </a:solidFill>
                <a:latin typeface="Arial"/>
                <a:ea typeface="Arial"/>
                <a:cs typeface="Arial"/>
                <a:sym typeface="Arial"/>
              </a:rPr>
              <a:t>em todo o mundo, incluindo locais no Kennedy Space Center na Flórida, no Aeroporto Heathrow de Londres, no Kings Canyon Resort na Austrália e no Campo Lambeau do Green Bay Packers em Wisconsin. Essa presença global transformou a Delaware North em uma </a:t>
            </a:r>
            <a:r>
              <a:rPr lang="pt-BR" sz="1100" b="1" u="none">
                <a:solidFill>
                  <a:schemeClr val="dk1"/>
                </a:solidFill>
                <a:latin typeface="Arial"/>
                <a:ea typeface="Arial"/>
                <a:cs typeface="Arial"/>
                <a:sym typeface="Arial"/>
              </a:rPr>
              <a:t>empresa de 3 bilhões USD</a:t>
            </a:r>
            <a:r>
              <a:rPr lang="pt-BR" sz="1100" u="none">
                <a:solidFill>
                  <a:schemeClr val="dk1"/>
                </a:solidFill>
                <a:latin typeface="Arial"/>
                <a:ea typeface="Arial"/>
                <a:cs typeface="Arial"/>
                <a:sym typeface="Arial"/>
              </a:rPr>
              <a:t>.</a:t>
            </a:r>
            <a:endParaRPr sz="1100" u="none">
              <a:solidFill>
                <a:schemeClr val="dk1"/>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7" name="Google Shape;537;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O datacenter local da empresa estava se tornando muito caro e ineficiente para apoiar suas operações empresariais globais.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Kevin Quinlivan, diretor de TI da Delaware North, disse: "À medida que a empresa continuou a crescer, a </a:t>
            </a:r>
            <a:r>
              <a:rPr lang="pt-BR" sz="1100" b="1">
                <a:solidFill>
                  <a:schemeClr val="dk1"/>
                </a:solidFill>
                <a:latin typeface="Arial"/>
                <a:ea typeface="Arial"/>
                <a:cs typeface="Arial"/>
                <a:sym typeface="Arial"/>
              </a:rPr>
              <a:t>demanda para implantar rapidamente novas soluções</a:t>
            </a:r>
            <a:r>
              <a:rPr lang="pt-BR" sz="1100">
                <a:solidFill>
                  <a:schemeClr val="dk1"/>
                </a:solidFill>
                <a:latin typeface="Arial"/>
                <a:ea typeface="Arial"/>
                <a:cs typeface="Arial"/>
                <a:sym typeface="Arial"/>
              </a:rPr>
              <a:t> para atender aos requisitos dos clientes também aumentou. Esse fato, combinado com </a:t>
            </a:r>
            <a:r>
              <a:rPr lang="pt-BR" sz="1100" b="1">
                <a:solidFill>
                  <a:schemeClr val="dk1"/>
                </a:solidFill>
                <a:latin typeface="Arial"/>
                <a:ea typeface="Arial"/>
                <a:cs typeface="Arial"/>
                <a:sym typeface="Arial"/>
              </a:rPr>
              <a:t>a necessidade de atualizar constantemente equipamentos antigos</a:t>
            </a:r>
            <a:r>
              <a:rPr lang="pt-BR" sz="1100">
                <a:solidFill>
                  <a:schemeClr val="dk1"/>
                </a:solidFill>
                <a:latin typeface="Arial"/>
                <a:ea typeface="Arial"/>
                <a:cs typeface="Arial"/>
                <a:sym typeface="Arial"/>
              </a:rPr>
              <a:t>, exigia um compromisso ainda maior de recursos da nossa parte. Precisávamos encontrar uma estratégia melhor."</a:t>
            </a:r>
            <a:endParaRPr/>
          </a:p>
          <a:p>
            <a:pPr marL="0" lvl="0" indent="0" algn="l" rtl="0">
              <a:spcBef>
                <a:spcPts val="0"/>
              </a:spcBef>
              <a:spcAft>
                <a:spcPts val="0"/>
              </a:spcAft>
              <a:buNone/>
            </a:pPr>
            <a:br>
              <a:rPr lang="pt-BR" sz="1100">
                <a:solidFill>
                  <a:schemeClr val="dk1"/>
                </a:solidFill>
                <a:latin typeface="Arial"/>
                <a:ea typeface="Arial"/>
                <a:cs typeface="Arial"/>
                <a:sym typeface="Arial"/>
              </a:rPr>
            </a:br>
            <a:r>
              <a:rPr lang="pt-BR" sz="1100">
                <a:solidFill>
                  <a:schemeClr val="dk1"/>
                </a:solidFill>
                <a:latin typeface="Arial"/>
                <a:ea typeface="Arial"/>
                <a:cs typeface="Arial"/>
                <a:sym typeface="Arial"/>
              </a:rPr>
              <a:t>A Delaware North procurou a AWS para obter uma solução.</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7" name="Google Shape;547;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Após uma migração bem-sucedida de cerca de 50 sites para a AWS em 2013, a Delaware North avaliou o custo-benefício e o custo total de propriedade para migrar sua infraestrutura de TI para a AWS. Seu foco era responder às demandas empresariais de nível executivo por benefícios mensuráveis que poderiam convencer um comitê executivo de que a Nuvem AWS era a abordagem certa.</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 processo de avaliação é centralizado em três critérios:</a:t>
            </a: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Primeiro, uma solução de nuvem precisava de um amplo conjunto de tecnologias que pudessem </a:t>
            </a:r>
            <a:r>
              <a:rPr lang="pt-BR" sz="1100" b="1">
                <a:solidFill>
                  <a:schemeClr val="dk1"/>
                </a:solidFill>
                <a:latin typeface="Arial"/>
                <a:ea typeface="Arial"/>
                <a:cs typeface="Arial"/>
                <a:sym typeface="Arial"/>
              </a:rPr>
              <a:t>lidar com todas as cargas de trabalho empresariais da Delaware North</a:t>
            </a:r>
            <a:r>
              <a:rPr lang="pt-BR" sz="1100">
                <a:solidFill>
                  <a:schemeClr val="dk1"/>
                </a:solidFill>
                <a:latin typeface="Arial"/>
                <a:ea typeface="Arial"/>
                <a:cs typeface="Arial"/>
                <a:sym typeface="Arial"/>
              </a:rPr>
              <a:t> e, ao mesmo tempo, oferecer suporte a funções críticas. </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Sob uma perspectiva operacional, a Delaware North desejava os recursos e a flexibilidade para </a:t>
            </a:r>
            <a:r>
              <a:rPr lang="pt-BR" sz="1100" b="1">
                <a:solidFill>
                  <a:schemeClr val="dk1"/>
                </a:solidFill>
                <a:latin typeface="Arial"/>
                <a:ea typeface="Arial"/>
                <a:cs typeface="Arial"/>
                <a:sym typeface="Arial"/>
              </a:rPr>
              <a:t>modificar os principais processos de TI para melhorar a eficiência e reduzir os custos</a:t>
            </a:r>
            <a:r>
              <a:rPr lang="pt-BR" sz="1100">
                <a:solidFill>
                  <a:schemeClr val="dk1"/>
                </a:solidFill>
                <a:latin typeface="Arial"/>
                <a:ea typeface="Arial"/>
                <a:cs typeface="Arial"/>
                <a:sym typeface="Arial"/>
              </a:rPr>
              <a:t>. Isso incluiu a </a:t>
            </a:r>
            <a:r>
              <a:rPr lang="pt-BR" sz="1100" b="1">
                <a:solidFill>
                  <a:schemeClr val="dk1"/>
                </a:solidFill>
                <a:latin typeface="Arial"/>
                <a:ea typeface="Arial"/>
                <a:cs typeface="Arial"/>
                <a:sym typeface="Arial"/>
              </a:rPr>
              <a:t>eliminação de tarefas redundantes ou demoradas </a:t>
            </a:r>
            <a:r>
              <a:rPr lang="pt-BR" sz="1100">
                <a:solidFill>
                  <a:schemeClr val="dk1"/>
                </a:solidFill>
                <a:latin typeface="Arial"/>
                <a:ea typeface="Arial"/>
                <a:cs typeface="Arial"/>
                <a:sym typeface="Arial"/>
              </a:rPr>
              <a:t>como aplicação de patches de software ou envio de atividades de teste e desenvolvimento por meio de sistemas desatualizados que, no passado, adicionavam meses à implantação de novos serviços.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Por fim, requisitos financeiros precisavam demonstrar </a:t>
            </a:r>
            <a:r>
              <a:rPr lang="pt-BR" sz="1100" b="1">
                <a:solidFill>
                  <a:schemeClr val="dk1"/>
                </a:solidFill>
                <a:latin typeface="Arial"/>
                <a:ea typeface="Arial"/>
                <a:cs typeface="Arial"/>
                <a:sym typeface="Arial"/>
              </a:rPr>
              <a:t>um retorno sobre o investimento </a:t>
            </a:r>
            <a:r>
              <a:rPr lang="pt-BR" sz="1100">
                <a:solidFill>
                  <a:schemeClr val="dk1"/>
                </a:solidFill>
                <a:latin typeface="Arial"/>
                <a:ea typeface="Arial"/>
                <a:cs typeface="Arial"/>
                <a:sym typeface="Arial"/>
              </a:rPr>
              <a:t>com uma justificativa sólida de custo-benefício para sair de seu ambiente de datacenter atual.</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7" name="Google Shape;557;p26:notes"/>
          <p:cNvSpPr txBox="1">
            <a:spLocks noGrp="1"/>
          </p:cNvSpPr>
          <p:nvPr>
            <p:ph type="body" idx="1"/>
          </p:nvPr>
        </p:nvSpPr>
        <p:spPr>
          <a:xfrm>
            <a:off x="685799" y="4400549"/>
            <a:ext cx="5486401" cy="367665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Uma comparação de custos concluída pela Delaware North demonstrou que poderia economizar 3,5 milhões USD com base em uma taxa de execução de 5 anos movendo </a:t>
            </a:r>
            <a:r>
              <a:rPr lang="pt-BR" sz="1100" b="1">
                <a:solidFill>
                  <a:schemeClr val="dk1"/>
                </a:solidFill>
                <a:latin typeface="Arial"/>
                <a:ea typeface="Arial"/>
                <a:cs typeface="Arial"/>
                <a:sym typeface="Arial"/>
              </a:rPr>
              <a:t>seu datacenter local para a AWS</a:t>
            </a:r>
            <a:r>
              <a:rPr lang="pt-BR" sz="1100">
                <a:solidFill>
                  <a:schemeClr val="dk1"/>
                </a:solidFill>
                <a:latin typeface="Arial"/>
                <a:ea typeface="Arial"/>
                <a:cs typeface="Arial"/>
                <a:sym typeface="Arial"/>
              </a:rPr>
              <a:t> e usando três anos de instâncias reservadas do Amazon EC2 e renovações de instâncias reservadas.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Quinlivan observou que a pilha de tecnologia profunda disponível na AWS era mais do que suficiente para atender aos requisitos técnicos e operacionais da empresa. A estrutura de definição de preço das ofertas da AWS, que inclui o pagamento apenas pelo que é usado, forneceu benefícios de custo total de propriedade que foram apresentados aos líderes sênior.</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Quinlivan declarou: "Nós comparamos os custos de manter nosso datacenter local em comparação com a migração para a Nuvem AWS, medindo itens básicos de infraestrutura, como custo de hardware e manutenção." Ele também diz "Estimamos que a mudança para a AWS economizará pelo menos 3,5 milhões USD em cinco anos, </a:t>
            </a:r>
            <a:r>
              <a:rPr lang="pt-BR" sz="1100" b="1">
                <a:solidFill>
                  <a:schemeClr val="dk1"/>
                </a:solidFill>
                <a:latin typeface="Arial"/>
                <a:ea typeface="Arial"/>
                <a:cs typeface="Arial"/>
                <a:sym typeface="Arial"/>
              </a:rPr>
              <a:t>reduzindo o hardware do servidor em mais de 90%</a:t>
            </a:r>
            <a:r>
              <a:rPr lang="pt-BR" sz="1100">
                <a:solidFill>
                  <a:schemeClr val="dk1"/>
                </a:solidFill>
                <a:latin typeface="Arial"/>
                <a:ea typeface="Arial"/>
                <a:cs typeface="Arial"/>
                <a:sym typeface="Arial"/>
              </a:rPr>
              <a:t>. Mas a economia de custos provavelmente será maior devido a benefícios adicionais, como o aumento da capacidade computacional que podemos obter usando a AWS. Isso nos permite adicionar continuamente mais e maiores cargas de trabalho do que poderíamos usando uma infraestrutura de datacenter tradicional e obter economias pagando apenas pelo que usamos."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A Delaware North migrou quase todas as suas aplicações para a AWS, incluindo software empresarial como middleware Fiorano, soluções de inteligência de negócios da Crystal Reports e QLIK, o sistema de desktop virtual Citrix e o Microsoft System Center Configuration Manager, que é usado para gerenciar estações de trabalho.</a:t>
            </a:r>
            <a:endParaRPr sz="1100">
              <a:solidFill>
                <a:schemeClr val="dk1"/>
              </a:solidFill>
              <a:latin typeface="Arial"/>
              <a:ea typeface="Arial"/>
              <a:cs typeface="Arial"/>
              <a:sym typeface="Arial"/>
            </a:endParaRPr>
          </a:p>
          <a:p>
            <a:pPr marL="0" lvl="0" indent="0" algn="l" rtl="0">
              <a:spcBef>
                <a:spcPts val="0"/>
              </a:spcBef>
              <a:spcAft>
                <a:spcPts val="0"/>
              </a:spcAft>
              <a:buNone/>
            </a:pPr>
            <a:br>
              <a:rPr lang="pt-BR" sz="1100">
                <a:solidFill>
                  <a:schemeClr val="dk1"/>
                </a:solidFill>
                <a:latin typeface="Arial"/>
                <a:ea typeface="Arial"/>
                <a:cs typeface="Arial"/>
                <a:sym typeface="Arial"/>
              </a:rPr>
            </a:br>
            <a:r>
              <a:rPr lang="pt-BR" sz="1100">
                <a:solidFill>
                  <a:schemeClr val="dk1"/>
                </a:solidFill>
                <a:latin typeface="Arial"/>
                <a:ea typeface="Arial"/>
                <a:cs typeface="Arial"/>
                <a:sym typeface="Arial"/>
              </a:rPr>
              <a:t>A alteração física mais drástica foi a </a:t>
            </a:r>
            <a:r>
              <a:rPr lang="pt-BR" sz="1100" b="1">
                <a:solidFill>
                  <a:schemeClr val="dk1"/>
                </a:solidFill>
                <a:latin typeface="Arial"/>
                <a:ea typeface="Arial"/>
                <a:cs typeface="Arial"/>
                <a:sym typeface="Arial"/>
              </a:rPr>
              <a:t>eliminação de 205 servidores. </a:t>
            </a:r>
            <a:r>
              <a:rPr lang="pt-BR" sz="1100">
                <a:solidFill>
                  <a:schemeClr val="dk1"/>
                </a:solidFill>
                <a:latin typeface="Arial"/>
                <a:ea typeface="Arial"/>
                <a:cs typeface="Arial"/>
                <a:sym typeface="Arial"/>
              </a:rPr>
              <a:t>Tudo o que era executado nesse hardware foi migrado para a AWS. O departamento de TI decidiu manter cerca de 20 servidores no local no novo edifício da sede para executar comunicações e tarefas de arquivo e impressão.</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"Erramos por precaução para garantir que não haja latência nessas tarefas, mas assim que atingirmos um determinado nível de conforto, também poderemos migrá-las para a nuvem", disse Scott Mercer, chefe da equipe de arquitetura orientada a serviços do departamento de TI.</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7" name="Google Shape;567;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Esse gráfico exibe a comparação de custos feita pela Delaware North mostrando os custos de seu ambiente local e o ambiente proposto da AWS. As estimativas mostraram uma economia de 3,5 milhões USD com base em uma taxa de execução de cinco anos ao migrar de um datacenter local para a AWS.</a:t>
            </a:r>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6" name="Google Shape;576;p28:notes"/>
          <p:cNvSpPr txBox="1">
            <a:spLocks noGrp="1"/>
          </p:cNvSpPr>
          <p:nvPr>
            <p:ph type="body" idx="1"/>
          </p:nvPr>
        </p:nvSpPr>
        <p:spPr>
          <a:xfrm>
            <a:off x="685800" y="4400550"/>
            <a:ext cx="5486400" cy="372454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Com cerca de 6 meses de migração para a nuvem, a Delaware North obteve benefícios, além da consolidação do datacenter, incluindo conformidade de segurança econômica, recuperação de desastres aprimorada e tempos de implantação mais rápidos para novos serviços.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"A segurança robusta em um ambiente de varejo é essencial para nós devido às nossas muitas operações de varejo, e a AWS é extremamente útil para isso", disse Brian Mercer, arquiteto de software sênior do projeto. "Ao aproveitar as melhores práticas de segurança da AWS, conseguimos eliminar muitas tarefas de conformidade que no passado custavam tempo e dinheiro preciosos."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Brian Mercer acrescentou que a empresa também aumentou seus recursos de recuperação de desastres a um custo menor do que o que estava disponível em sua implantação de datacenter anterior. "Assim, aprimoramos consideravelmente nossos recursos de continuidade de negócios, incluindo failovers transparentes", ele disse.</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A solução também está ajudando a Delaware North a operar com maior velocidade e agilidade. Por exemplo, ela pode trazer novas empresas, seja por meio de contratos ou aquisições, e colocá-las on-line mais rapidamente do que no passado, eliminando a necessidade de aquisição e provisionamento tradicionais de TI. Antes, levava entre 2 e 3 semanas para provisionar novas unidades de negócios. Agora, leva 1 dia. A equipe de TI do Norte da Delaware também está usando a AWS para revisar suas operações eliminando processos desatualizados e complicados, limpando a documentação e usando os benefícios da execução de tarefas de teste e desenvolvimento em combinação com a implantação rápida de serviços por meio da nuvem.</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"Nossa equipe de DevOps agora pode ativar os recursos para disponibilizar um serviço em apenas alguns minutos, em comparação com as semanas que levavam antes", disse Brian Mercer. "Com a AWS, podemos responder muito mais rapidamente às necessidades empresariais. E podemos começar a reformular tempo e recursos para oferecer mais valor e serviços às nossas equipes internas e aos nossos clientes."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3" name="Google Shape;593;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Divida em grupos de quatro ou cinco e use as especificações fornecidas para desenvolver uma estimativa de custo usando a Calculadora Mensal da Amazon.</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pt-BR" sz="1100">
                <a:latin typeface="Arial"/>
                <a:ea typeface="Arial"/>
                <a:cs typeface="Arial"/>
                <a:sym typeface="Arial"/>
              </a:rPr>
              <a:t>Prepare-se para relatar suas descobertas de volta à classe.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 name="Google Shape;227;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accent1"/>
              </a:buClr>
              <a:buSzPts val="1100"/>
              <a:buFont typeface="Arial"/>
              <a:buNone/>
            </a:pPr>
            <a:r>
              <a:rPr lang="pt-BR" sz="1100">
                <a:latin typeface="Arial"/>
                <a:ea typeface="Arial"/>
                <a:cs typeface="Arial"/>
                <a:sym typeface="Arial"/>
              </a:rPr>
              <a:t>Depois de concluir este módulo, você deverá ser capaz de:</a:t>
            </a:r>
            <a:endParaRPr/>
          </a:p>
          <a:p>
            <a:pPr marL="104775" lvl="0" indent="-104775" algn="l" rtl="0">
              <a:spcBef>
                <a:spcPts val="600"/>
              </a:spcBef>
              <a:spcAft>
                <a:spcPts val="0"/>
              </a:spcAft>
              <a:buClr>
                <a:schemeClr val="accent1"/>
              </a:buClr>
              <a:buSzPts val="1100"/>
              <a:buFont typeface="Arial"/>
              <a:buChar char="•"/>
            </a:pPr>
            <a:r>
              <a:rPr lang="pt-BR" sz="1100">
                <a:latin typeface="Arial"/>
                <a:ea typeface="Arial"/>
                <a:cs typeface="Arial"/>
                <a:sym typeface="Arial"/>
              </a:rPr>
              <a:t>Explicar a filosofia de definição de preço da AWS</a:t>
            </a:r>
            <a:endParaRPr/>
          </a:p>
          <a:p>
            <a:pPr marL="104775" lvl="0" indent="-104775" algn="l" rtl="0">
              <a:spcBef>
                <a:spcPts val="600"/>
              </a:spcBef>
              <a:spcAft>
                <a:spcPts val="0"/>
              </a:spcAft>
              <a:buClr>
                <a:schemeClr val="accent1"/>
              </a:buClr>
              <a:buSzPts val="1100"/>
              <a:buFont typeface="Arial"/>
              <a:buChar char="•"/>
            </a:pPr>
            <a:r>
              <a:rPr lang="pt-BR" sz="1100">
                <a:latin typeface="Arial"/>
                <a:ea typeface="Arial"/>
                <a:cs typeface="Arial"/>
                <a:sym typeface="Arial"/>
              </a:rPr>
              <a:t>Reconhecer as características fundamentais da definição de preço</a:t>
            </a:r>
            <a:endParaRPr/>
          </a:p>
          <a:p>
            <a:pPr marL="104775" lvl="0" indent="-104775" algn="l" rtl="0">
              <a:spcBef>
                <a:spcPts val="600"/>
              </a:spcBef>
              <a:spcAft>
                <a:spcPts val="0"/>
              </a:spcAft>
              <a:buClr>
                <a:schemeClr val="accent1"/>
              </a:buClr>
              <a:buSzPts val="1100"/>
              <a:buFont typeface="Arial"/>
              <a:buChar char="•"/>
            </a:pPr>
            <a:r>
              <a:rPr lang="pt-BR" sz="1100">
                <a:latin typeface="Arial"/>
                <a:ea typeface="Arial"/>
                <a:cs typeface="Arial"/>
                <a:sym typeface="Arial"/>
              </a:rPr>
              <a:t>Indicar os elementos do custo total de propriedade</a:t>
            </a:r>
            <a:endParaRPr/>
          </a:p>
          <a:p>
            <a:pPr marL="104775" lvl="0" indent="-104775" algn="l" rtl="0">
              <a:spcBef>
                <a:spcPts val="600"/>
              </a:spcBef>
              <a:spcAft>
                <a:spcPts val="0"/>
              </a:spcAft>
              <a:buClr>
                <a:schemeClr val="accent1"/>
              </a:buClr>
              <a:buSzPts val="1100"/>
              <a:buFont typeface="Arial"/>
              <a:buChar char="•"/>
            </a:pPr>
            <a:r>
              <a:rPr lang="pt-BR" sz="1100">
                <a:latin typeface="Arial"/>
                <a:ea typeface="Arial"/>
                <a:cs typeface="Arial"/>
                <a:sym typeface="Arial"/>
              </a:rPr>
              <a:t>Discutir os resultados da Calculadora Mensal</a:t>
            </a:r>
            <a:endParaRPr/>
          </a:p>
          <a:p>
            <a:pPr marL="104775" lvl="0" indent="-104775" algn="l" rtl="0">
              <a:spcBef>
                <a:spcPts val="600"/>
              </a:spcBef>
              <a:spcAft>
                <a:spcPts val="0"/>
              </a:spcAft>
              <a:buClr>
                <a:schemeClr val="accent1"/>
              </a:buClr>
              <a:buSzPts val="1100"/>
              <a:buFont typeface="Arial"/>
              <a:buChar char="•"/>
            </a:pPr>
            <a:r>
              <a:rPr lang="pt-BR" sz="1100">
                <a:latin typeface="Arial"/>
                <a:ea typeface="Arial"/>
                <a:cs typeface="Arial"/>
                <a:sym typeface="Arial"/>
              </a:rPr>
              <a:t>Identificar como configurar uma estrutura organizacional que simplifica o faturamento e a visibilidade da conta para analisar os dados de custo.</a:t>
            </a:r>
            <a:endParaRPr/>
          </a:p>
          <a:p>
            <a:pPr marL="104775" lvl="0" indent="-104775" algn="l" rtl="0">
              <a:spcBef>
                <a:spcPts val="600"/>
              </a:spcBef>
              <a:spcAft>
                <a:spcPts val="0"/>
              </a:spcAft>
              <a:buClr>
                <a:schemeClr val="accent1"/>
              </a:buClr>
              <a:buSzPts val="1100"/>
              <a:buFont typeface="Arial"/>
              <a:buChar char="•"/>
            </a:pPr>
            <a:r>
              <a:rPr lang="pt-BR" sz="1100">
                <a:latin typeface="Arial"/>
                <a:ea typeface="Arial"/>
                <a:cs typeface="Arial"/>
                <a:sym typeface="Arial"/>
              </a:rPr>
              <a:t>Identificar a funcionalidade no Painel de faturamento da AWS</a:t>
            </a:r>
            <a:endParaRPr/>
          </a:p>
          <a:p>
            <a:pPr marL="104775" lvl="0" indent="-104775" algn="l" rtl="0">
              <a:spcBef>
                <a:spcPts val="600"/>
              </a:spcBef>
              <a:spcAft>
                <a:spcPts val="0"/>
              </a:spcAft>
              <a:buClr>
                <a:schemeClr val="accent1"/>
              </a:buClr>
              <a:buSzPts val="1100"/>
              <a:buFont typeface="Arial"/>
              <a:buChar char="•"/>
            </a:pPr>
            <a:r>
              <a:rPr lang="pt-BR" sz="1100">
                <a:latin typeface="Arial"/>
                <a:ea typeface="Arial"/>
                <a:cs typeface="Arial"/>
                <a:sym typeface="Arial"/>
              </a:rPr>
              <a:t>Descrever como usar as contas da AWS, o AWS Cost Explorer, o AWS Budgets e os relatórios de uso e custos da AWS</a:t>
            </a:r>
            <a:endParaRPr/>
          </a:p>
          <a:p>
            <a:pPr marL="104775" lvl="0" indent="-104775" algn="l" rtl="0">
              <a:spcBef>
                <a:spcPts val="600"/>
              </a:spcBef>
              <a:spcAft>
                <a:spcPts val="0"/>
              </a:spcAft>
              <a:buClr>
                <a:schemeClr val="accent1"/>
              </a:buClr>
              <a:buSzPts val="1100"/>
              <a:buFont typeface="Arial"/>
              <a:buChar char="•"/>
            </a:pPr>
            <a:r>
              <a:rPr lang="pt-BR" sz="1100">
                <a:latin typeface="Arial"/>
                <a:ea typeface="Arial"/>
                <a:cs typeface="Arial"/>
                <a:sym typeface="Arial"/>
              </a:rPr>
              <a:t>Identificar os vários planos e recursos de suporte técnico da AWS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2" name="Google Shape;602;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Apresentação da Seção 3, Faturamento.</a:t>
            </a:r>
            <a:endParaRPr/>
          </a:p>
        </p:txBody>
      </p:sp>
      <p:sp>
        <p:nvSpPr>
          <p:cNvPr id="603" name="Google Shape;603;p30: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0" name="Google Shape;610;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b="0" i="0">
                <a:solidFill>
                  <a:schemeClr val="dk1"/>
                </a:solidFill>
                <a:latin typeface="Arial"/>
                <a:ea typeface="Arial"/>
                <a:cs typeface="Arial"/>
                <a:sym typeface="Arial"/>
              </a:rPr>
              <a:t>O AWS Organizations é um serviço de gerenciamento de contas que permite consolidar várias contas da AWS em uma </a:t>
            </a:r>
            <a:r>
              <a:rPr lang="pt-BR" sz="1100" b="1" i="0">
                <a:solidFill>
                  <a:schemeClr val="dk1"/>
                </a:solidFill>
                <a:latin typeface="Arial"/>
                <a:ea typeface="Arial"/>
                <a:cs typeface="Arial"/>
                <a:sym typeface="Arial"/>
              </a:rPr>
              <a:t>organização</a:t>
            </a:r>
            <a:r>
              <a:rPr lang="pt-BR" sz="1100" b="0" i="0">
                <a:solidFill>
                  <a:schemeClr val="dk1"/>
                </a:solidFill>
                <a:latin typeface="Arial"/>
                <a:ea typeface="Arial"/>
                <a:cs typeface="Arial"/>
                <a:sym typeface="Arial"/>
              </a:rPr>
              <a:t> que você cria e gerencia de forma centralizada. O AWS Organizations inclui recursos de faturamento consolidado e gerenciamento de contas, que ajudam a atender melhor às necessidades orçamentárias, de segurança e de compatibilidade da sua empresa.</a:t>
            </a:r>
            <a:endParaRPr/>
          </a:p>
          <a:p>
            <a:pPr marL="0" marR="0" lvl="0" indent="0" algn="l" rtl="0">
              <a:lnSpc>
                <a:spcPct val="100000"/>
              </a:lnSpc>
              <a:spcBef>
                <a:spcPts val="0"/>
              </a:spcBef>
              <a:spcAft>
                <a:spcPts val="0"/>
              </a:spcAft>
              <a:buClr>
                <a:schemeClr val="dk1"/>
              </a:buClr>
              <a:buSzPts val="1100"/>
              <a:buFont typeface="Calibri"/>
              <a:buNone/>
            </a:pPr>
            <a:endParaRPr sz="1100" b="0" i="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b="0" i="0">
                <a:solidFill>
                  <a:schemeClr val="dk1"/>
                </a:solidFill>
                <a:latin typeface="Arial"/>
                <a:ea typeface="Arial"/>
                <a:cs typeface="Arial"/>
                <a:sym typeface="Arial"/>
              </a:rPr>
              <a:t>Os principais benefícios do AWS Organizations são:</a:t>
            </a:r>
            <a:endParaRPr/>
          </a:p>
          <a:p>
            <a:pPr marL="171450" marR="0" lvl="0" indent="-171450" algn="l" rtl="0">
              <a:lnSpc>
                <a:spcPct val="100000"/>
              </a:lnSpc>
              <a:spcBef>
                <a:spcPts val="0"/>
              </a:spcBef>
              <a:spcAft>
                <a:spcPts val="0"/>
              </a:spcAft>
              <a:buClr>
                <a:schemeClr val="dk1"/>
              </a:buClr>
              <a:buSzPts val="1100"/>
              <a:buFont typeface="Arial"/>
              <a:buChar char="•"/>
            </a:pPr>
            <a:r>
              <a:rPr lang="pt-BR" sz="1100" b="0" i="0">
                <a:solidFill>
                  <a:schemeClr val="dk1"/>
                </a:solidFill>
                <a:latin typeface="Arial"/>
                <a:ea typeface="Arial"/>
                <a:cs typeface="Arial"/>
                <a:sym typeface="Arial"/>
              </a:rPr>
              <a:t>Políticas de acesso gerenciadas centralmente em várias contas da AWS.</a:t>
            </a:r>
            <a:endParaRPr/>
          </a:p>
          <a:p>
            <a:pPr marL="171450" marR="0" lvl="0" indent="-171450" algn="l" rtl="0">
              <a:lnSpc>
                <a:spcPct val="100000"/>
              </a:lnSpc>
              <a:spcBef>
                <a:spcPts val="0"/>
              </a:spcBef>
              <a:spcAft>
                <a:spcPts val="0"/>
              </a:spcAft>
              <a:buClr>
                <a:schemeClr val="dk1"/>
              </a:buClr>
              <a:buSzPts val="1100"/>
              <a:buFont typeface="Arial"/>
              <a:buChar char="•"/>
            </a:pPr>
            <a:r>
              <a:rPr lang="pt-BR" sz="1100" b="0" i="0">
                <a:solidFill>
                  <a:schemeClr val="dk1"/>
                </a:solidFill>
                <a:latin typeface="Arial"/>
                <a:ea typeface="Arial"/>
                <a:cs typeface="Arial"/>
                <a:sym typeface="Arial"/>
              </a:rPr>
              <a:t>Acesso controlado aos serviços da AWS.</a:t>
            </a:r>
            <a:endParaRPr/>
          </a:p>
          <a:p>
            <a:pPr marL="171450" marR="0" lvl="0" indent="-171450" algn="l" rtl="0">
              <a:lnSpc>
                <a:spcPct val="100000"/>
              </a:lnSpc>
              <a:spcBef>
                <a:spcPts val="0"/>
              </a:spcBef>
              <a:spcAft>
                <a:spcPts val="0"/>
              </a:spcAft>
              <a:buClr>
                <a:schemeClr val="dk1"/>
              </a:buClr>
              <a:buSzPts val="1100"/>
              <a:buFont typeface="Arial"/>
              <a:buChar char="•"/>
            </a:pPr>
            <a:r>
              <a:rPr lang="pt-BR" sz="1100" b="0" i="0">
                <a:solidFill>
                  <a:schemeClr val="dk1"/>
                </a:solidFill>
                <a:latin typeface="Arial"/>
                <a:ea typeface="Arial"/>
                <a:cs typeface="Arial"/>
                <a:sym typeface="Arial"/>
              </a:rPr>
              <a:t>Automatizou a criação e o gerenciamento de contas da AWS.</a:t>
            </a:r>
            <a:endParaRPr/>
          </a:p>
          <a:p>
            <a:pPr marL="171450" marR="0" lvl="0" indent="-171450" algn="l" rtl="0">
              <a:lnSpc>
                <a:spcPct val="100000"/>
              </a:lnSpc>
              <a:spcBef>
                <a:spcPts val="0"/>
              </a:spcBef>
              <a:spcAft>
                <a:spcPts val="0"/>
              </a:spcAft>
              <a:buClr>
                <a:schemeClr val="dk1"/>
              </a:buClr>
              <a:buSzPts val="1100"/>
              <a:buFont typeface="Arial"/>
              <a:buChar char="•"/>
            </a:pPr>
            <a:r>
              <a:rPr lang="pt-BR" sz="1100" b="0" i="0">
                <a:solidFill>
                  <a:schemeClr val="dk1"/>
                </a:solidFill>
                <a:latin typeface="Arial"/>
                <a:ea typeface="Arial"/>
                <a:cs typeface="Arial"/>
                <a:sym typeface="Arial"/>
              </a:rPr>
              <a:t>Faturamento consolidado em várias contas da AWS.</a:t>
            </a:r>
            <a:endParaRPr/>
          </a:p>
          <a:p>
            <a:pPr marL="171450" marR="0" lvl="0" indent="-101600" algn="l" rtl="0">
              <a:lnSpc>
                <a:spcPct val="100000"/>
              </a:lnSpc>
              <a:spcBef>
                <a:spcPts val="0"/>
              </a:spcBef>
              <a:spcAft>
                <a:spcPts val="0"/>
              </a:spcAft>
              <a:buClr>
                <a:schemeClr val="dk1"/>
              </a:buClr>
              <a:buSzPts val="1100"/>
              <a:buFont typeface="Arial"/>
              <a:buNone/>
            </a:pPr>
            <a:endParaRPr sz="1100" b="0" i="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Calibri"/>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Calibri"/>
              <a:buNone/>
            </a:pPr>
            <a:endParaRPr sz="1100">
              <a:latin typeface="Arial"/>
              <a:ea typeface="Arial"/>
              <a:cs typeface="Arial"/>
              <a:sym typeface="Arial"/>
            </a:endParaRPr>
          </a:p>
        </p:txBody>
      </p:sp>
      <p:sp>
        <p:nvSpPr>
          <p:cNvPr id="611" name="Google Shape;611;p31: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0" name="Google Shape;620;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Aqui está uma terminologia para entender a estrutura do AWS Organizations.</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pt-BR" sz="1100">
                <a:latin typeface="Arial"/>
                <a:ea typeface="Arial"/>
                <a:cs typeface="Arial"/>
                <a:sym typeface="Arial"/>
              </a:rPr>
              <a:t>O diagrama mostra uma </a:t>
            </a:r>
            <a:r>
              <a:rPr lang="pt-BR" sz="1100" i="1">
                <a:latin typeface="Arial"/>
                <a:ea typeface="Arial"/>
                <a:cs typeface="Arial"/>
                <a:sym typeface="Arial"/>
              </a:rPr>
              <a:t>organização</a:t>
            </a:r>
            <a:r>
              <a:rPr lang="pt-BR" sz="1100">
                <a:latin typeface="Arial"/>
                <a:ea typeface="Arial"/>
                <a:cs typeface="Arial"/>
                <a:sym typeface="Arial"/>
              </a:rPr>
              <a:t> básica , ou </a:t>
            </a:r>
            <a:r>
              <a:rPr lang="pt-BR" sz="1100" i="1">
                <a:latin typeface="Arial"/>
                <a:ea typeface="Arial"/>
                <a:cs typeface="Arial"/>
                <a:sym typeface="Arial"/>
              </a:rPr>
              <a:t>raiz</a:t>
            </a:r>
            <a:r>
              <a:rPr lang="pt-BR" sz="1100">
                <a:latin typeface="Arial"/>
                <a:ea typeface="Arial"/>
                <a:cs typeface="Arial"/>
                <a:sym typeface="Arial"/>
              </a:rPr>
              <a:t>, que consiste em sete contas organizadas em quatro unidades organizacionais (ou UOs). Uma UO é um contêiner para várias contas em uma raiz. Uma UO também pode conter outras UOs. Essa estrutura permite que você crie uma hierarquia que se parece com uma árvore de cabeça para baixo com a raiz na parte superior. As ramificações consistem em UOs filhas e elas se movem para baixo até terminarem em contas, que são como as folhas da árvore.</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pt-BR" sz="1100">
                <a:latin typeface="Arial"/>
                <a:ea typeface="Arial"/>
                <a:cs typeface="Arial"/>
                <a:sym typeface="Arial"/>
              </a:rPr>
              <a:t>Quando você anexa uma política a um dos nós na hierarquia, ela flui para baixo e afeta todas as ramificações e folhas. Esta organização de exemplo tem várias políticas anexadas a algumas das UOs ou anexadas diretamente às contas. </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pt-BR" sz="1100">
                <a:latin typeface="Arial"/>
                <a:ea typeface="Arial"/>
                <a:cs typeface="Arial"/>
                <a:sym typeface="Arial"/>
              </a:rPr>
              <a:t>Uma UO pode ter apenas um pai e, atualmente, cada conta pode ser membro de exatamente uma UO. Uma conta é uma conta padrão da AWS que contém seus recursos da AWS. Você pode anexar uma política a uma conta para aplicar controles apenas a essa conta.</a:t>
            </a:r>
            <a:endParaRPr/>
          </a:p>
        </p:txBody>
      </p:sp>
      <p:sp>
        <p:nvSpPr>
          <p:cNvPr id="621" name="Google Shape;621;p32: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p33:notes"/>
          <p:cNvSpPr>
            <a:spLocks noGrp="1" noRot="1" noChangeAspect="1"/>
          </p:cNvSpPr>
          <p:nvPr>
            <p:ph type="sldImg" idx="2"/>
          </p:nvPr>
        </p:nvSpPr>
        <p:spPr>
          <a:xfrm>
            <a:off x="695325"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0" name="Google Shape;630;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b="0" i="0">
                <a:solidFill>
                  <a:schemeClr val="dk1"/>
                </a:solidFill>
                <a:latin typeface="Arial"/>
                <a:ea typeface="Arial"/>
                <a:cs typeface="Arial"/>
                <a:sym typeface="Arial"/>
              </a:rPr>
              <a:t>O AWS Organizations permite que você:</a:t>
            </a:r>
            <a:endParaRPr/>
          </a:p>
          <a:p>
            <a:pPr marL="171450" marR="0" lvl="0" indent="-171450" algn="l" rtl="0">
              <a:lnSpc>
                <a:spcPct val="100000"/>
              </a:lnSpc>
              <a:spcBef>
                <a:spcPts val="0"/>
              </a:spcBef>
              <a:spcAft>
                <a:spcPts val="0"/>
              </a:spcAft>
              <a:buClr>
                <a:schemeClr val="dk1"/>
              </a:buClr>
              <a:buSzPts val="1100"/>
              <a:buFont typeface="Arial"/>
              <a:buChar char="•"/>
            </a:pPr>
            <a:r>
              <a:rPr lang="pt-BR" sz="1100" b="0" i="0">
                <a:solidFill>
                  <a:schemeClr val="dk1"/>
                </a:solidFill>
                <a:latin typeface="Arial"/>
                <a:ea typeface="Arial"/>
                <a:cs typeface="Arial"/>
                <a:sym typeface="Arial"/>
              </a:rPr>
              <a:t>Crie </a:t>
            </a:r>
            <a:r>
              <a:rPr lang="pt-BR" sz="1100" b="1" i="0">
                <a:solidFill>
                  <a:schemeClr val="dk1"/>
                </a:solidFill>
                <a:latin typeface="Arial"/>
                <a:ea typeface="Arial"/>
                <a:cs typeface="Arial"/>
                <a:sym typeface="Arial"/>
              </a:rPr>
              <a:t>políticas de controle de serviço (SCPs) </a:t>
            </a:r>
            <a:r>
              <a:rPr lang="pt-BR" sz="1100" b="0" i="0">
                <a:solidFill>
                  <a:schemeClr val="dk1"/>
                </a:solidFill>
                <a:latin typeface="Arial"/>
                <a:ea typeface="Arial"/>
                <a:cs typeface="Arial"/>
                <a:sym typeface="Arial"/>
              </a:rPr>
              <a:t>que controlam centralmente os serviços da AWS em várias contas da AWS.</a:t>
            </a:r>
            <a:endParaRPr/>
          </a:p>
          <a:p>
            <a:pPr marL="171450" marR="0" lvl="0" indent="-171450" algn="l" rtl="0">
              <a:lnSpc>
                <a:spcPct val="100000"/>
              </a:lnSpc>
              <a:spcBef>
                <a:spcPts val="0"/>
              </a:spcBef>
              <a:spcAft>
                <a:spcPts val="0"/>
              </a:spcAft>
              <a:buClr>
                <a:schemeClr val="dk1"/>
              </a:buClr>
              <a:buSzPts val="1100"/>
              <a:buFont typeface="Arial"/>
              <a:buChar char="•"/>
            </a:pPr>
            <a:r>
              <a:rPr lang="pt-BR" sz="1100" b="0" i="0">
                <a:solidFill>
                  <a:schemeClr val="dk1"/>
                </a:solidFill>
                <a:latin typeface="Arial"/>
                <a:ea typeface="Arial"/>
                <a:cs typeface="Arial"/>
                <a:sym typeface="Arial"/>
              </a:rPr>
              <a:t>Crie </a:t>
            </a:r>
            <a:r>
              <a:rPr lang="pt-BR" sz="1100" b="1" i="0">
                <a:solidFill>
                  <a:schemeClr val="dk1"/>
                </a:solidFill>
                <a:latin typeface="Arial"/>
                <a:ea typeface="Arial"/>
                <a:cs typeface="Arial"/>
                <a:sym typeface="Arial"/>
              </a:rPr>
              <a:t>grupos de contas </a:t>
            </a:r>
            <a:r>
              <a:rPr lang="pt-BR" sz="1100" b="0" i="0">
                <a:solidFill>
                  <a:schemeClr val="dk1"/>
                </a:solidFill>
                <a:latin typeface="Arial"/>
                <a:ea typeface="Arial"/>
                <a:cs typeface="Arial"/>
                <a:sym typeface="Arial"/>
              </a:rPr>
              <a:t>e, em seguida, anexe políticas a um grupo para garantir que as políticas corretas sejam aplicadas em todas as contas.</a:t>
            </a:r>
            <a:endParaRPr/>
          </a:p>
          <a:p>
            <a:pPr marL="171450" marR="0" lvl="0" indent="-171450" algn="l" rtl="0">
              <a:lnSpc>
                <a:spcPct val="100000"/>
              </a:lnSpc>
              <a:spcBef>
                <a:spcPts val="0"/>
              </a:spcBef>
              <a:spcAft>
                <a:spcPts val="0"/>
              </a:spcAft>
              <a:buClr>
                <a:schemeClr val="dk1"/>
              </a:buClr>
              <a:buSzPts val="1100"/>
              <a:buFont typeface="Arial"/>
              <a:buChar char="•"/>
            </a:pPr>
            <a:r>
              <a:rPr lang="pt-BR" sz="1100" b="0" i="0">
                <a:solidFill>
                  <a:schemeClr val="dk1"/>
                </a:solidFill>
                <a:latin typeface="Arial"/>
                <a:ea typeface="Arial"/>
                <a:cs typeface="Arial"/>
                <a:sym typeface="Arial"/>
              </a:rPr>
              <a:t>Simplifique o gerenciamento de contas usando </a:t>
            </a:r>
            <a:r>
              <a:rPr lang="pt-BR" sz="1100" b="1">
                <a:latin typeface="Arial"/>
                <a:ea typeface="Arial"/>
                <a:cs typeface="Arial"/>
                <a:sym typeface="Arial"/>
              </a:rPr>
              <a:t>interfaces de programação de aplicativos (APIs)</a:t>
            </a:r>
            <a:r>
              <a:rPr lang="pt-BR" sz="1100" b="1" i="0">
                <a:solidFill>
                  <a:schemeClr val="dk1"/>
                </a:solidFill>
                <a:latin typeface="Arial"/>
                <a:ea typeface="Arial"/>
                <a:cs typeface="Arial"/>
                <a:sym typeface="Arial"/>
              </a:rPr>
              <a:t> </a:t>
            </a:r>
            <a:r>
              <a:rPr lang="pt-BR" sz="1100" b="0" i="0">
                <a:solidFill>
                  <a:schemeClr val="dk1"/>
                </a:solidFill>
                <a:latin typeface="Arial"/>
                <a:ea typeface="Arial"/>
                <a:cs typeface="Arial"/>
                <a:sym typeface="Arial"/>
              </a:rPr>
              <a:t>para automatizar a criação e o gerenciamento de novas contas da AWS.</a:t>
            </a:r>
            <a:endParaRPr sz="1100" b="0" i="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b="0" i="0">
                <a:solidFill>
                  <a:schemeClr val="dk1"/>
                </a:solidFill>
                <a:latin typeface="Arial"/>
                <a:ea typeface="Arial"/>
                <a:cs typeface="Arial"/>
                <a:sym typeface="Arial"/>
              </a:rPr>
              <a:t>Simplifique o processo de faturamento configurando um único método de pagamento para todas as contas da AWS na sua organização. Com o </a:t>
            </a:r>
            <a:r>
              <a:rPr lang="pt-BR" sz="1100" b="1" i="0">
                <a:solidFill>
                  <a:schemeClr val="dk1"/>
                </a:solidFill>
                <a:latin typeface="Arial"/>
                <a:ea typeface="Arial"/>
                <a:cs typeface="Arial"/>
                <a:sym typeface="Arial"/>
              </a:rPr>
              <a:t>faturamento consolidado</a:t>
            </a:r>
            <a:r>
              <a:rPr lang="pt-BR" sz="1100" b="0" i="0">
                <a:solidFill>
                  <a:schemeClr val="dk1"/>
                </a:solidFill>
                <a:latin typeface="Arial"/>
                <a:ea typeface="Arial"/>
                <a:cs typeface="Arial"/>
                <a:sym typeface="Arial"/>
              </a:rPr>
              <a:t>, você pode ver uma exibição combinada das cobranças incorridas por todas as suas contas, além de aproveitar os benefícios da definição de preço do uso agregado. </a:t>
            </a:r>
            <a:r>
              <a:rPr lang="pt-BR" sz="1100">
                <a:latin typeface="Arial"/>
                <a:ea typeface="Arial"/>
                <a:cs typeface="Arial"/>
                <a:sym typeface="Arial"/>
              </a:rPr>
              <a:t>O faturamento consolidado fornece um local central para gerenciar o faturamento em todas as suas contas da AWS e a capacidade de se beneficiar com descontos por volume.</a:t>
            </a:r>
            <a:endParaRPr/>
          </a:p>
        </p:txBody>
      </p:sp>
      <p:sp>
        <p:nvSpPr>
          <p:cNvPr id="631" name="Google Shape;631;p33: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9" name="Google Shape;649;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b="0" i="0">
                <a:latin typeface="Arial"/>
                <a:ea typeface="Arial"/>
                <a:cs typeface="Arial"/>
                <a:sym typeface="Arial"/>
              </a:rPr>
              <a:t>O AWS Organizations não substitui a associação de políticas do </a:t>
            </a:r>
            <a:r>
              <a:rPr lang="pt-BR" sz="1100" b="1">
                <a:latin typeface="Arial"/>
                <a:ea typeface="Arial"/>
                <a:cs typeface="Arial"/>
                <a:sym typeface="Arial"/>
              </a:rPr>
              <a:t>AWS Identity and Access Management (IAM)</a:t>
            </a:r>
            <a:r>
              <a:rPr lang="pt-BR" sz="1100" b="0">
                <a:latin typeface="Arial"/>
                <a:ea typeface="Arial"/>
                <a:cs typeface="Arial"/>
                <a:sym typeface="Arial"/>
              </a:rPr>
              <a:t> </a:t>
            </a:r>
            <a:r>
              <a:rPr lang="pt-BR" sz="1100" b="0" i="0">
                <a:latin typeface="Arial"/>
                <a:ea typeface="Arial"/>
                <a:cs typeface="Arial"/>
                <a:sym typeface="Arial"/>
              </a:rPr>
              <a:t>a usuários, grupos e funções em uma conta da AWS.</a:t>
            </a:r>
            <a:endParaRPr/>
          </a:p>
          <a:p>
            <a:pPr marL="0" lvl="0" indent="0" algn="l" rtl="0">
              <a:spcBef>
                <a:spcPts val="0"/>
              </a:spcBef>
              <a:spcAft>
                <a:spcPts val="0"/>
              </a:spcAft>
              <a:buNone/>
            </a:pPr>
            <a:endParaRPr sz="1100" b="0" i="0">
              <a:latin typeface="Arial"/>
              <a:ea typeface="Arial"/>
              <a:cs typeface="Arial"/>
              <a:sym typeface="Arial"/>
            </a:endParaRPr>
          </a:p>
          <a:p>
            <a:pPr marL="0" lvl="0" indent="0" algn="l" rtl="0">
              <a:spcBef>
                <a:spcPts val="0"/>
              </a:spcBef>
              <a:spcAft>
                <a:spcPts val="0"/>
              </a:spcAft>
              <a:buNone/>
            </a:pPr>
            <a:r>
              <a:rPr lang="pt-BR" sz="1100" b="0" i="0">
                <a:latin typeface="Arial"/>
                <a:ea typeface="Arial"/>
                <a:cs typeface="Arial"/>
                <a:sym typeface="Arial"/>
              </a:rPr>
              <a:t>Com as políticas do IAM, você pode permitir ou negar acesso a serviços da AWS (como o Amazon S3), recursos individuais da AWS (como um bucket do S3 específico) ou ações de API individuais (como s3: CreateBucket). Uma política do IAM pode ser aplicada apenas a usuários, grupos ou funções do IAM e nunca pode restringir o usuário raiz da conta da AWS.</a:t>
            </a:r>
            <a:endParaRPr/>
          </a:p>
          <a:p>
            <a:pPr marL="0" lvl="0" indent="0" algn="l" rtl="0">
              <a:spcBef>
                <a:spcPts val="0"/>
              </a:spcBef>
              <a:spcAft>
                <a:spcPts val="0"/>
              </a:spcAft>
              <a:buNone/>
            </a:pPr>
            <a:endParaRPr sz="1100" b="0" i="0">
              <a:latin typeface="Arial"/>
              <a:ea typeface="Arial"/>
              <a:cs typeface="Arial"/>
              <a:sym typeface="Arial"/>
            </a:endParaRPr>
          </a:p>
          <a:p>
            <a:pPr marL="0" lvl="0" indent="0" algn="l" rtl="0">
              <a:spcBef>
                <a:spcPts val="0"/>
              </a:spcBef>
              <a:spcAft>
                <a:spcPts val="0"/>
              </a:spcAft>
              <a:buNone/>
            </a:pPr>
            <a:r>
              <a:rPr lang="pt-BR" sz="1100" b="0" i="0">
                <a:latin typeface="Arial"/>
                <a:ea typeface="Arial"/>
                <a:cs typeface="Arial"/>
                <a:sym typeface="Arial"/>
              </a:rPr>
              <a:t>Por outro lado, com o Organizations, você usa </a:t>
            </a:r>
            <a:r>
              <a:rPr lang="pt-BR" sz="1100" b="1" i="0">
                <a:latin typeface="Arial"/>
                <a:ea typeface="Arial"/>
                <a:cs typeface="Arial"/>
                <a:sym typeface="Arial"/>
              </a:rPr>
              <a:t>políticas de controle de serviço (SCPs) </a:t>
            </a:r>
            <a:r>
              <a:rPr lang="pt-BR" sz="1100" b="0" i="0">
                <a:latin typeface="Arial"/>
                <a:ea typeface="Arial"/>
                <a:cs typeface="Arial"/>
                <a:sym typeface="Arial"/>
              </a:rPr>
              <a:t>para permitir ou negar acesso a determinados serviços da AWS para contas individuais da AWS ou para grupos de contas em uma UO. As ações especificadas de uma SCP anexada afetam todos os usuários, grupos e funções do IAM de uma conta, incluindo o usuário raiz da conta da AWS.</a:t>
            </a:r>
            <a:endParaRPr/>
          </a:p>
        </p:txBody>
      </p:sp>
      <p:sp>
        <p:nvSpPr>
          <p:cNvPr id="650" name="Google Shape;650;p34: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2" name="Google Shape;662;p35:notes"/>
          <p:cNvSpPr txBox="1">
            <a:spLocks noGrp="1"/>
          </p:cNvSpPr>
          <p:nvPr>
            <p:ph type="body" idx="1"/>
          </p:nvPr>
        </p:nvSpPr>
        <p:spPr>
          <a:xfrm>
            <a:off x="685800" y="4400549"/>
            <a:ext cx="5486400" cy="388130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Lembre-se de que esse processo pressupõe que você tem acesso a duas contas da AWS existentes e que pode fazer login em cada conta como administrador.</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pt-BR" sz="1100">
                <a:latin typeface="Arial"/>
                <a:ea typeface="Arial"/>
                <a:cs typeface="Arial"/>
                <a:sym typeface="Arial"/>
              </a:rPr>
              <a:t>Analise estas etapas para configurar o AWS Organizations:</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A Etapa 1 é criar sua organização com sua conta da AWS atual como a conta mestre. Você também pode convidar uma conta da AWS para participar da sua organização e criar outra conta como uma conta-membro.</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A etapa 2 é criar duas unidades organizacionais em sua nova organização e colocar as contas-membro nessas UOs.</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A etapa 3 é criar políticas de controle de serviço, que permitem aplicar restrições a quais ações podem ser delegadas a usuários e funções nas contas-membro. Uma política de controle de serviço é um tipo de política de controle da organização.</a:t>
            </a:r>
            <a:endParaRPr sz="110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A etapa 4 é testar as políticas da sua organização. Faça login como um usuário para cada uma das funções (como OU1 ou OU2) e veja como as políticas de controle de serviço afetam o acesso à conta. Como alternativa, você pode usar o simulador de políticas do IAM para testar e solucionar problemas do IAM e de políticas baseadas em recursos anexadas a usuários, grupos ou funções do IAM em sua conta da AWS.</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pt-BR" sz="1100">
                <a:latin typeface="Arial"/>
                <a:ea typeface="Arial"/>
                <a:cs typeface="Arial"/>
                <a:sym typeface="Arial"/>
              </a:rPr>
              <a:t>Para saber mais sobre o simulador de políticas do IAM, consulte:</a:t>
            </a:r>
            <a:endParaRPr/>
          </a:p>
          <a:p>
            <a:pPr marL="0" marR="0" lvl="0" indent="0" algn="l" rtl="0">
              <a:lnSpc>
                <a:spcPct val="100000"/>
              </a:lnSpc>
              <a:spcBef>
                <a:spcPts val="0"/>
              </a:spcBef>
              <a:spcAft>
                <a:spcPts val="0"/>
              </a:spcAft>
              <a:buClr>
                <a:schemeClr val="dk1"/>
              </a:buClr>
              <a:buSzPts val="1100"/>
              <a:buFont typeface="Arial"/>
              <a:buNone/>
            </a:pPr>
            <a:r>
              <a:rPr lang="pt-BR" sz="1100" u="sng">
                <a:solidFill>
                  <a:schemeClr val="hlink"/>
                </a:solidFill>
                <a:latin typeface="Arial"/>
                <a:ea typeface="Arial"/>
                <a:cs typeface="Arial"/>
                <a:sym typeface="Arial"/>
                <a:hlinkClick r:id="rId3"/>
              </a:rPr>
              <a:t>Simulador de políticas do IAM</a:t>
            </a: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p:txBody>
      </p:sp>
      <p:sp>
        <p:nvSpPr>
          <p:cNvPr id="663" name="Google Shape;663;p35: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4" name="Google Shape;694;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b="0" i="0">
                <a:solidFill>
                  <a:schemeClr val="dk1"/>
                </a:solidFill>
                <a:latin typeface="Arial"/>
                <a:ea typeface="Arial"/>
                <a:cs typeface="Arial"/>
                <a:sym typeface="Arial"/>
              </a:rPr>
              <a:t>Há restrições quanto aos nomes que você pode criar no AWS Organizations, que incluem nomes de contas, UOs, raízes e políticas.</a:t>
            </a:r>
            <a:endParaRPr/>
          </a:p>
          <a:p>
            <a:pPr marL="0" lvl="0" indent="0" algn="l" rtl="0">
              <a:spcBef>
                <a:spcPts val="0"/>
              </a:spcBef>
              <a:spcAft>
                <a:spcPts val="0"/>
              </a:spcAft>
              <a:buNone/>
            </a:pPr>
            <a:endParaRPr sz="1100" b="0" i="0">
              <a:solidFill>
                <a:schemeClr val="dk1"/>
              </a:solidFill>
              <a:latin typeface="Arial"/>
              <a:ea typeface="Arial"/>
              <a:cs typeface="Arial"/>
              <a:sym typeface="Arial"/>
            </a:endParaRPr>
          </a:p>
          <a:p>
            <a:pPr marL="0" lvl="0" indent="0" algn="l" rtl="0">
              <a:spcBef>
                <a:spcPts val="0"/>
              </a:spcBef>
              <a:spcAft>
                <a:spcPts val="0"/>
              </a:spcAft>
              <a:buNone/>
            </a:pPr>
            <a:r>
              <a:rPr lang="pt-BR" sz="1100" b="0" i="0">
                <a:solidFill>
                  <a:schemeClr val="dk1"/>
                </a:solidFill>
                <a:latin typeface="Arial"/>
                <a:ea typeface="Arial"/>
                <a:cs typeface="Arial"/>
                <a:sym typeface="Arial"/>
              </a:rPr>
              <a:t>Os nomes devem ser compostos por caracteres Unicode e não exceder 250 caracteres.</a:t>
            </a:r>
            <a:endParaRPr/>
          </a:p>
          <a:p>
            <a:pPr marL="0" lvl="0" indent="0" algn="l" rtl="0">
              <a:spcBef>
                <a:spcPts val="0"/>
              </a:spcBef>
              <a:spcAft>
                <a:spcPts val="0"/>
              </a:spcAft>
              <a:buNone/>
            </a:pPr>
            <a:endParaRPr sz="1100" b="0" i="0">
              <a:solidFill>
                <a:schemeClr val="dk1"/>
              </a:solidFill>
              <a:latin typeface="Arial"/>
              <a:ea typeface="Arial"/>
              <a:cs typeface="Arial"/>
              <a:sym typeface="Arial"/>
            </a:endParaRPr>
          </a:p>
          <a:p>
            <a:pPr marL="0" lvl="0" indent="0" algn="l" rtl="0">
              <a:spcBef>
                <a:spcPts val="0"/>
              </a:spcBef>
              <a:spcAft>
                <a:spcPts val="0"/>
              </a:spcAft>
              <a:buNone/>
            </a:pPr>
            <a:r>
              <a:rPr lang="pt-BR" sz="1100" b="0" i="0">
                <a:solidFill>
                  <a:schemeClr val="dk1"/>
                </a:solidFill>
                <a:latin typeface="Arial"/>
                <a:ea typeface="Arial"/>
                <a:cs typeface="Arial"/>
                <a:sym typeface="Arial"/>
              </a:rPr>
              <a:t>O AWS Organizations tem vários valores máximos e mínimos para entidades.</a:t>
            </a:r>
            <a:endParaRPr sz="1100">
              <a:latin typeface="Arial"/>
              <a:ea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2" name="Google Shape;702;p37:notes"/>
          <p:cNvSpPr txBox="1">
            <a:spLocks noGrp="1"/>
          </p:cNvSpPr>
          <p:nvPr>
            <p:ph type="body" idx="1"/>
          </p:nvPr>
        </p:nvSpPr>
        <p:spPr>
          <a:xfrm>
            <a:off x="685800" y="4400549"/>
            <a:ext cx="5486400" cy="379518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b="0" i="0">
                <a:solidFill>
                  <a:schemeClr val="dk1"/>
                </a:solidFill>
                <a:latin typeface="Arial"/>
                <a:ea typeface="Arial"/>
                <a:cs typeface="Arial"/>
                <a:sym typeface="Arial"/>
              </a:rPr>
              <a:t>O AWS Organizations pode ser gerenciado por meio de interfaces diferentes.</a:t>
            </a:r>
            <a:endParaRPr/>
          </a:p>
          <a:p>
            <a:pPr marL="0" marR="0" lvl="0" indent="0" algn="l" rtl="0">
              <a:lnSpc>
                <a:spcPct val="100000"/>
              </a:lnSpc>
              <a:spcBef>
                <a:spcPts val="0"/>
              </a:spcBef>
              <a:spcAft>
                <a:spcPts val="0"/>
              </a:spcAft>
              <a:buClr>
                <a:schemeClr val="dk1"/>
              </a:buClr>
              <a:buSzPts val="1100"/>
              <a:buFont typeface="Calibri"/>
              <a:buNone/>
            </a:pPr>
            <a:endParaRPr sz="1100" b="0" i="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b="0" i="0">
                <a:solidFill>
                  <a:schemeClr val="dk1"/>
                </a:solidFill>
                <a:latin typeface="Arial"/>
                <a:ea typeface="Arial"/>
                <a:cs typeface="Arial"/>
                <a:sym typeface="Arial"/>
              </a:rPr>
              <a:t>O </a:t>
            </a:r>
            <a:r>
              <a:rPr lang="pt-BR" sz="1100" b="1" i="0">
                <a:solidFill>
                  <a:schemeClr val="dk1"/>
                </a:solidFill>
                <a:latin typeface="Arial"/>
                <a:ea typeface="Arial"/>
                <a:cs typeface="Arial"/>
                <a:sym typeface="Arial"/>
              </a:rPr>
              <a:t>Console de Gerenciamento da AWS </a:t>
            </a:r>
            <a:r>
              <a:rPr lang="pt-BR" sz="1100" b="0" i="0">
                <a:solidFill>
                  <a:schemeClr val="dk1"/>
                </a:solidFill>
                <a:latin typeface="Arial"/>
                <a:ea typeface="Arial"/>
                <a:cs typeface="Arial"/>
                <a:sym typeface="Arial"/>
              </a:rPr>
              <a:t>é uma interface baseada em navegador que você pode usar para gerenciar sua organização e seus recursos da AWS. Você pode executar qualquer tarefa da sua organização usando o console.</a:t>
            </a:r>
            <a:endParaRPr/>
          </a:p>
          <a:p>
            <a:pPr marL="0" marR="0" lvl="0" indent="0" algn="l" rtl="0">
              <a:lnSpc>
                <a:spcPct val="100000"/>
              </a:lnSpc>
              <a:spcBef>
                <a:spcPts val="0"/>
              </a:spcBef>
              <a:spcAft>
                <a:spcPts val="0"/>
              </a:spcAft>
              <a:buClr>
                <a:schemeClr val="dk1"/>
              </a:buClr>
              <a:buSzPts val="1100"/>
              <a:buFont typeface="Calibri"/>
              <a:buNone/>
            </a:pPr>
            <a:endParaRPr sz="1100" b="0" i="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b="1" i="0">
                <a:solidFill>
                  <a:schemeClr val="dk1"/>
                </a:solidFill>
                <a:latin typeface="Arial"/>
                <a:ea typeface="Arial"/>
                <a:cs typeface="Arial"/>
                <a:sym typeface="Arial"/>
              </a:rPr>
              <a:t>As ferramentas da Interface da Linha de Comando da AWS (ILC da AWS) </a:t>
            </a:r>
            <a:r>
              <a:rPr lang="pt-BR" sz="1100" b="0" i="0">
                <a:solidFill>
                  <a:schemeClr val="dk1"/>
                </a:solidFill>
                <a:latin typeface="Arial"/>
                <a:ea typeface="Arial"/>
                <a:cs typeface="Arial"/>
                <a:sym typeface="Arial"/>
              </a:rPr>
              <a:t>permitem que você emita comandos na linha de comando do sistema para executar tarefas do AWS Organizations e tarefas da AWS. Esse método pode ser mais rápido e conveniente do que usar o console.</a:t>
            </a:r>
            <a:endParaRPr/>
          </a:p>
          <a:p>
            <a:pPr marL="0" marR="0" lvl="0" indent="0" algn="l" rtl="0">
              <a:lnSpc>
                <a:spcPct val="100000"/>
              </a:lnSpc>
              <a:spcBef>
                <a:spcPts val="0"/>
              </a:spcBef>
              <a:spcAft>
                <a:spcPts val="0"/>
              </a:spcAft>
              <a:buClr>
                <a:schemeClr val="dk1"/>
              </a:buClr>
              <a:buSzPts val="1100"/>
              <a:buFont typeface="Calibri"/>
              <a:buNone/>
            </a:pPr>
            <a:endParaRPr sz="1100" b="0" i="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b="0" i="0">
                <a:solidFill>
                  <a:schemeClr val="dk1"/>
                </a:solidFill>
                <a:latin typeface="Arial"/>
                <a:ea typeface="Arial"/>
                <a:cs typeface="Arial"/>
                <a:sym typeface="Arial"/>
              </a:rPr>
              <a:t>Você também pode usar os </a:t>
            </a:r>
            <a:r>
              <a:rPr lang="pt-BR" sz="1100" b="1" i="0">
                <a:solidFill>
                  <a:schemeClr val="dk1"/>
                </a:solidFill>
                <a:latin typeface="Arial"/>
                <a:ea typeface="Arial"/>
                <a:cs typeface="Arial"/>
                <a:sym typeface="Arial"/>
              </a:rPr>
              <a:t>kits de desenvolvimento de software (SDKs) da AWS </a:t>
            </a:r>
            <a:r>
              <a:rPr lang="pt-BR" sz="1100" b="0" i="0">
                <a:solidFill>
                  <a:schemeClr val="dk1"/>
                </a:solidFill>
                <a:latin typeface="Arial"/>
                <a:ea typeface="Arial"/>
                <a:cs typeface="Arial"/>
                <a:sym typeface="Arial"/>
              </a:rPr>
              <a:t>para lidar com tarefas como assinatura criptográfica de solicitações, gerenciamento de erros e novas tentativas de solicitações automaticamente. Os SDKs da AWS consistem em bibliotecas e códigos de exemplo para várias linguagens de programação e plataformas, como Java, Python, Ruby,.NET, iOS e Android. </a:t>
            </a:r>
            <a:endParaRPr/>
          </a:p>
          <a:p>
            <a:pPr marL="0" marR="0" lvl="0" indent="0" algn="l" rtl="0">
              <a:lnSpc>
                <a:spcPct val="100000"/>
              </a:lnSpc>
              <a:spcBef>
                <a:spcPts val="0"/>
              </a:spcBef>
              <a:spcAft>
                <a:spcPts val="0"/>
              </a:spcAft>
              <a:buClr>
                <a:schemeClr val="dk1"/>
              </a:buClr>
              <a:buSzPts val="1100"/>
              <a:buFont typeface="Calibri"/>
              <a:buNone/>
            </a:pPr>
            <a:endParaRPr sz="1100" b="0" i="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b="0" i="0">
                <a:solidFill>
                  <a:schemeClr val="dk1"/>
                </a:solidFill>
                <a:latin typeface="Arial"/>
                <a:ea typeface="Arial"/>
                <a:cs typeface="Arial"/>
                <a:sym typeface="Arial"/>
              </a:rPr>
              <a:t>A </a:t>
            </a:r>
            <a:r>
              <a:rPr lang="pt-BR" sz="1100" b="1" i="0">
                <a:solidFill>
                  <a:schemeClr val="dk1"/>
                </a:solidFill>
                <a:latin typeface="Arial"/>
                <a:ea typeface="Arial"/>
                <a:cs typeface="Arial"/>
                <a:sym typeface="Arial"/>
              </a:rPr>
              <a:t>API de consulta HTTPS do AWS Organizations </a:t>
            </a:r>
            <a:r>
              <a:rPr lang="pt-BR" sz="1100" b="0" i="0">
                <a:solidFill>
                  <a:schemeClr val="dk1"/>
                </a:solidFill>
                <a:latin typeface="Arial"/>
                <a:ea typeface="Arial"/>
                <a:cs typeface="Arial"/>
                <a:sym typeface="Arial"/>
              </a:rPr>
              <a:t>oferece acesso programático ao AWS Organizations e à AWS. Você pode usar a API do para emitir solicitações HTTPS diretamente para o serviço. Quando você usa a API HTTPS, deve incluir código para assinar digitalmente solicitações usando suas credenciais.</a:t>
            </a:r>
            <a:endParaRPr/>
          </a:p>
          <a:p>
            <a:pPr marL="0" marR="0" lvl="0" indent="0" algn="l" rtl="0">
              <a:lnSpc>
                <a:spcPct val="100000"/>
              </a:lnSpc>
              <a:spcBef>
                <a:spcPts val="0"/>
              </a:spcBef>
              <a:spcAft>
                <a:spcPts val="0"/>
              </a:spcAft>
              <a:buClr>
                <a:schemeClr val="dk1"/>
              </a:buClr>
              <a:buSzPts val="1100"/>
              <a:buFont typeface="Calibri"/>
              <a:buNone/>
            </a:pPr>
            <a:endParaRPr sz="1100" b="0" i="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Calibri"/>
              <a:buNone/>
            </a:pPr>
            <a:endParaRPr sz="1100">
              <a:latin typeface="Arial"/>
              <a:ea typeface="Arial"/>
              <a:cs typeface="Arial"/>
              <a:sym typeface="Arial"/>
            </a:endParaRPr>
          </a:p>
        </p:txBody>
      </p:sp>
      <p:sp>
        <p:nvSpPr>
          <p:cNvPr id="703" name="Google Shape;703;p37: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2" name="Google Shape;722;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b="1">
                <a:solidFill>
                  <a:schemeClr val="dk1"/>
                </a:solidFill>
                <a:latin typeface="Arial"/>
                <a:ea typeface="Arial"/>
                <a:cs typeface="Arial"/>
                <a:sym typeface="Arial"/>
              </a:rPr>
              <a:t>O AWS Billing and Cost Management </a:t>
            </a:r>
            <a:r>
              <a:rPr lang="pt-BR" sz="1100">
                <a:solidFill>
                  <a:schemeClr val="dk1"/>
                </a:solidFill>
                <a:latin typeface="Arial"/>
                <a:ea typeface="Arial"/>
                <a:cs typeface="Arial"/>
                <a:sym typeface="Arial"/>
              </a:rPr>
              <a:t>é o serviço que você usa para pagar sua fatura da AWS, monitorar seu uso e controlar seus custos. O Billing and Cost Management permite prever e ter uma ideia melhor de quais serão seus custos e uso no futuro para que você possa planejar com antecedência.</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Você pode definir um período personalizado e determinar se deseja ver dados em um nível de detalhamento mensal ou diário. </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Com a funcionalidade de filtragem e agrupamento, você pode analisar ainda mais seus dados usando uma variedade de dimensões disponíveis. A </a:t>
            </a:r>
            <a:r>
              <a:rPr lang="pt-BR" sz="1100" b="1">
                <a:solidFill>
                  <a:schemeClr val="dk1"/>
                </a:solidFill>
                <a:latin typeface="Arial"/>
                <a:ea typeface="Arial"/>
                <a:cs typeface="Arial"/>
                <a:sym typeface="Arial"/>
              </a:rPr>
              <a:t>Ferramenta de relatório de uso e custos da AWS </a:t>
            </a:r>
            <a:r>
              <a:rPr lang="pt-BR" sz="1100">
                <a:solidFill>
                  <a:schemeClr val="dk1"/>
                </a:solidFill>
                <a:latin typeface="Arial"/>
                <a:ea typeface="Arial"/>
                <a:cs typeface="Arial"/>
                <a:sym typeface="Arial"/>
              </a:rPr>
              <a:t>permite identificar oportunidades de otimização ao compreender as tendências dos dados de custo e uso e como você está usando a implementação da AWS.</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0" name="Google Shape;730;p39:notes"/>
          <p:cNvSpPr txBox="1">
            <a:spLocks noGrp="1"/>
          </p:cNvSpPr>
          <p:nvPr>
            <p:ph type="body" idx="1"/>
          </p:nvPr>
        </p:nvSpPr>
        <p:spPr>
          <a:xfrm>
            <a:off x="697735" y="4422584"/>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O </a:t>
            </a:r>
            <a:r>
              <a:rPr lang="pt-BR" sz="1100" b="1">
                <a:solidFill>
                  <a:schemeClr val="dk1"/>
                </a:solidFill>
                <a:latin typeface="Arial"/>
                <a:ea typeface="Arial"/>
                <a:cs typeface="Arial"/>
                <a:sym typeface="Arial"/>
              </a:rPr>
              <a:t>Painel de faturamento da AWS </a:t>
            </a:r>
            <a:r>
              <a:rPr lang="pt-BR" sz="1100">
                <a:solidFill>
                  <a:schemeClr val="dk1"/>
                </a:solidFill>
                <a:latin typeface="Arial"/>
                <a:ea typeface="Arial"/>
                <a:cs typeface="Arial"/>
                <a:sym typeface="Arial"/>
              </a:rPr>
              <a:t>permite que você visualize o status das despesas acumuladas no mês da AWS, identifique os serviços que representam a maior parte das despesas gerais e entenda em alto nível as tendências dos custos.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Um dos gráficos que está localizado no painel é o </a:t>
            </a:r>
            <a:r>
              <a:rPr lang="pt-BR" sz="1100" b="1">
                <a:solidFill>
                  <a:schemeClr val="dk1"/>
                </a:solidFill>
                <a:latin typeface="Arial"/>
                <a:ea typeface="Arial"/>
                <a:cs typeface="Arial"/>
                <a:sym typeface="Arial"/>
              </a:rPr>
              <a:t>Spend Summary</a:t>
            </a:r>
            <a:r>
              <a:rPr lang="pt-BR" sz="1100" b="0">
                <a:solidFill>
                  <a:schemeClr val="dk1"/>
                </a:solidFill>
                <a:latin typeface="Arial"/>
                <a:ea typeface="Arial"/>
                <a:cs typeface="Arial"/>
                <a:sym typeface="Arial"/>
              </a:rPr>
              <a:t>(Resumo de gastos). O gráfico </a:t>
            </a:r>
            <a:r>
              <a:rPr lang="pt-BR" sz="1100">
                <a:solidFill>
                  <a:schemeClr val="dk1"/>
                </a:solidFill>
                <a:latin typeface="Arial"/>
                <a:ea typeface="Arial"/>
                <a:cs typeface="Arial"/>
                <a:sym typeface="Arial"/>
              </a:rPr>
              <a:t>Spend Summary mostra o quanto você gastou no mês passado, os custos estimados de uso da AWS acumulados no mês e uma previsão do quanto você deverá gastar neste mês.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Outro gráfico é </a:t>
            </a:r>
            <a:r>
              <a:rPr lang="pt-BR" sz="1100" b="1">
                <a:solidFill>
                  <a:schemeClr val="dk1"/>
                </a:solidFill>
                <a:latin typeface="Arial"/>
                <a:ea typeface="Arial"/>
                <a:cs typeface="Arial"/>
                <a:sym typeface="Arial"/>
              </a:rPr>
              <a:t>Month-to-Date Spend by Service</a:t>
            </a:r>
            <a:r>
              <a:rPr lang="pt-BR" sz="1100" b="0">
                <a:solidFill>
                  <a:schemeClr val="dk1"/>
                </a:solidFill>
                <a:latin typeface="Arial"/>
                <a:ea typeface="Arial"/>
                <a:cs typeface="Arial"/>
                <a:sym typeface="Arial"/>
              </a:rPr>
              <a:t>, que </a:t>
            </a:r>
            <a:r>
              <a:rPr lang="pt-BR" sz="1100">
                <a:solidFill>
                  <a:schemeClr val="dk1"/>
                </a:solidFill>
                <a:latin typeface="Arial"/>
                <a:ea typeface="Arial"/>
                <a:cs typeface="Arial"/>
                <a:sym typeface="Arial"/>
              </a:rPr>
              <a:t>mostra os principais serviços que você mais usa e a proporção de custos que são atribuídos a esse serviço.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 name="Google Shape;235;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Apresentação da Seção 1: Fundamentos da definição de preço</a:t>
            </a:r>
            <a:endParaRPr/>
          </a:p>
        </p:txBody>
      </p:sp>
      <p:sp>
        <p:nvSpPr>
          <p:cNvPr id="236" name="Google Shape;236;p4: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8" name="Google Shape;738;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No painel de faturamento, você pode acessar várias outras ferramentas de gerenciamento de custos que podem ser usadas para estimar e planejar seus custos da AWS. Essas ferramentas incluem AWS Bills, AWS Cost Explorer, Orçamentos da AWS e Relatórios de custos e uso da AWS.</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2" name="Google Shape;752;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 </a:t>
            </a:r>
            <a:r>
              <a:rPr lang="pt-BR" sz="1100" b="1">
                <a:solidFill>
                  <a:schemeClr val="dk1"/>
                </a:solidFill>
                <a:latin typeface="Arial"/>
                <a:ea typeface="Arial"/>
                <a:cs typeface="Arial"/>
                <a:sym typeface="Arial"/>
              </a:rPr>
              <a:t>página Faturas da AWS </a:t>
            </a:r>
            <a:r>
              <a:rPr lang="pt-BR" sz="1100">
                <a:solidFill>
                  <a:schemeClr val="dk1"/>
                </a:solidFill>
                <a:latin typeface="Arial"/>
                <a:ea typeface="Arial"/>
                <a:cs typeface="Arial"/>
                <a:sym typeface="Arial"/>
              </a:rPr>
              <a:t>lista os custos incorridos no mês passado para cada serviço da AWS, com um detalhamento adicional por região da AWS e conta vinculada.</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Essa ferramenta oferece acesso às informações mais atualizadas sobre seus custos e uso, incluindo sua fatura mensal e a discriminação detalhada dos serviços da AWS que você usa.</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0" name="Google Shape;760;p42:notes"/>
          <p:cNvSpPr txBox="1">
            <a:spLocks noGrp="1"/>
          </p:cNvSpPr>
          <p:nvPr>
            <p:ph type="body" idx="1"/>
          </p:nvPr>
        </p:nvSpPr>
        <p:spPr>
          <a:xfrm>
            <a:off x="685800" y="4400550"/>
            <a:ext cx="5486400" cy="37782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O console do </a:t>
            </a:r>
            <a:r>
              <a:rPr lang="pt-BR" sz="1100" b="1">
                <a:solidFill>
                  <a:schemeClr val="dk1"/>
                </a:solidFill>
                <a:latin typeface="Arial"/>
                <a:ea typeface="Arial"/>
                <a:cs typeface="Arial"/>
                <a:sym typeface="Arial"/>
              </a:rPr>
              <a:t>AWS Billing and Cost Management </a:t>
            </a:r>
            <a:r>
              <a:rPr lang="pt-BR" sz="1100">
                <a:solidFill>
                  <a:schemeClr val="dk1"/>
                </a:solidFill>
                <a:latin typeface="Arial"/>
                <a:ea typeface="Arial"/>
                <a:cs typeface="Arial"/>
                <a:sym typeface="Arial"/>
              </a:rPr>
              <a:t>inclui a </a:t>
            </a:r>
            <a:r>
              <a:rPr lang="pt-BR" sz="1100" b="1">
                <a:solidFill>
                  <a:schemeClr val="dk1"/>
                </a:solidFill>
                <a:latin typeface="Arial"/>
                <a:ea typeface="Arial"/>
                <a:cs typeface="Arial"/>
                <a:sym typeface="Arial"/>
              </a:rPr>
              <a:t>página Cost Explorer </a:t>
            </a:r>
            <a:r>
              <a:rPr lang="pt-BR" sz="1100">
                <a:solidFill>
                  <a:schemeClr val="dk1"/>
                </a:solidFill>
                <a:latin typeface="Arial"/>
                <a:ea typeface="Arial"/>
                <a:cs typeface="Arial"/>
                <a:sym typeface="Arial"/>
              </a:rPr>
              <a:t>para visualizar seus dados de custo da AWS como um gráfico.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Com o AWS Cost Explorer, você pode visualizar, entender e gerenciar os custos e o uso da AWS ao longo do tempo.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 Cost Explorer inclui um relatório padrão que visualiza os custos e o uso dos serviços mais econômicos da AWS. O relatório mensal de custos de execução fornece uma visão geral de todos os seus custos dos últimos 3 meses. Ele também fornece números previstos para o próximo mês, com um intervalo de confiança correspondente.</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 Cost Explorer é uma ferramenta gratuita que permite que você:</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Visualize gráficos de seus custos do.</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Visualize os dados de custo dos últimos 13 meses.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Preveja o quanto você provavelmente gastará nos próximos 3 meses.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Descubra padrões de gastos com recursos da AWS ao longo do tempo e identifique áreas problemáticas de custos.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Identificar os serviços que você mais usa</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Visualize métricas, como quais zonas de disponibilidade têm mais tráfego ou qual conta vinculada da AWS é mais usada.</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8" name="Google Shape;768;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O </a:t>
            </a:r>
            <a:r>
              <a:rPr lang="pt-BR" sz="1100" b="1">
                <a:solidFill>
                  <a:schemeClr val="dk1"/>
                </a:solidFill>
                <a:latin typeface="Arial"/>
                <a:ea typeface="Arial"/>
                <a:cs typeface="Arial"/>
                <a:sym typeface="Arial"/>
              </a:rPr>
              <a:t>AWS Budgets </a:t>
            </a:r>
            <a:r>
              <a:rPr lang="pt-BR" sz="1100">
                <a:solidFill>
                  <a:schemeClr val="dk1"/>
                </a:solidFill>
                <a:latin typeface="Arial"/>
                <a:ea typeface="Arial"/>
                <a:cs typeface="Arial"/>
                <a:sym typeface="Arial"/>
              </a:rPr>
              <a:t>usa a visualização de custos fornecida pelo Cost Explorer para mostrar o status de seus orçamentos e para fornecer previsões de seus custos estimados.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Você também pode usar o Orçamentos da AWS para criar notificações para quando exceder o orçamento do mês ou quando os custos estimados excederem o orçamento. Os orçamentos podem ser rastreados em nível mensal, trimestral ou anual, e é possível personalizar as datas de início e término. Os alertas de orçamento podem ser enviados por e-mail ou por meio </a:t>
            </a:r>
            <a:r>
              <a:rPr lang="pt-BR" sz="1100" b="1">
                <a:solidFill>
                  <a:schemeClr val="dk1"/>
                </a:solidFill>
                <a:latin typeface="Arial"/>
                <a:ea typeface="Arial"/>
                <a:cs typeface="Arial"/>
                <a:sym typeface="Arial"/>
              </a:rPr>
              <a:t>do Amazon Simple Notification Service (Amazon SNS).</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6" name="Google Shape;776;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O </a:t>
            </a:r>
            <a:r>
              <a:rPr lang="pt-BR" sz="1100" b="1">
                <a:solidFill>
                  <a:schemeClr val="dk1"/>
                </a:solidFill>
                <a:latin typeface="Arial"/>
                <a:ea typeface="Arial"/>
                <a:cs typeface="Arial"/>
                <a:sym typeface="Arial"/>
              </a:rPr>
              <a:t>Relatório de custos e uso da AWS </a:t>
            </a:r>
            <a:r>
              <a:rPr lang="pt-BR" sz="1100">
                <a:solidFill>
                  <a:schemeClr val="dk1"/>
                </a:solidFill>
                <a:latin typeface="Arial"/>
                <a:ea typeface="Arial"/>
                <a:cs typeface="Arial"/>
                <a:sym typeface="Arial"/>
              </a:rPr>
              <a:t>é um local único para acessar informações abrangentes sobre custos e uso da AWS. Essa ferramenta lista o uso de cada categoria de serviço usada por uma conta da (e seus usuários) em itens de linha por hora ou diariamente, e qualquer imposto ativado para fins de alocação de impostos.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Você pode optar por fazer com que a AWS publique relatórios de faturamento em um bucket do S3. Esses relatórios podem ser atualizados uma vez por dia.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
        <p:cNvGrpSpPr/>
        <p:nvPr/>
      </p:nvGrpSpPr>
      <p:grpSpPr>
        <a:xfrm>
          <a:off x="0" y="0"/>
          <a:ext cx="0" cy="0"/>
          <a:chOff x="0" y="0"/>
          <a:chExt cx="0" cy="0"/>
        </a:xfrm>
      </p:grpSpPr>
      <p:sp>
        <p:nvSpPr>
          <p:cNvPr id="783" name="Google Shape;783;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4" name="Google Shape;784;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pt-BR">
                <a:latin typeface="Arial"/>
                <a:ea typeface="Arial"/>
                <a:cs typeface="Arial"/>
                <a:sym typeface="Arial"/>
              </a:rPr>
              <a:t>Mostrar a </a:t>
            </a:r>
            <a:r>
              <a:rPr lang="pt-BR" sz="1200" u="sng">
                <a:solidFill>
                  <a:schemeClr val="hlink"/>
                </a:solidFill>
                <a:latin typeface="Arial"/>
                <a:ea typeface="Arial"/>
                <a:cs typeface="Arial"/>
                <a:sym typeface="Arial"/>
                <a:hlinkClick r:id="rId3"/>
              </a:rPr>
              <a:t>demonstração do painel de faturamento</a:t>
            </a:r>
            <a:endParaRPr sz="1200">
              <a:latin typeface="Arial"/>
              <a:ea typeface="Arial"/>
              <a:cs typeface="Arial"/>
              <a:sym typeface="Arial"/>
            </a:endParaRPr>
          </a:p>
          <a:p>
            <a:pPr marL="0" lvl="0" indent="0" algn="l" rtl="0">
              <a:spcBef>
                <a:spcPts val="0"/>
              </a:spcBef>
              <a:spcAft>
                <a:spcPts val="0"/>
              </a:spcAft>
              <a:buNone/>
            </a:pPr>
            <a:r>
              <a:rPr lang="pt-BR">
                <a:latin typeface="Arial"/>
                <a:ea typeface="Arial"/>
                <a:cs typeface="Arial"/>
                <a:sym typeface="Arial"/>
              </a:rPr>
              <a:t>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3" name="Google Shape;793;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Mostrar a demonstração do painel de faturamento da Amazon</a:t>
            </a:r>
            <a:endParaRPr sz="1100">
              <a:latin typeface="Arial"/>
              <a:ea typeface="Arial"/>
              <a:cs typeface="Arial"/>
              <a:sym typeface="Arial"/>
            </a:endParaRPr>
          </a:p>
        </p:txBody>
      </p:sp>
      <p:sp>
        <p:nvSpPr>
          <p:cNvPr id="794" name="Google Shape;794;p46: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2" name="Google Shape;802;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Apresentação da Seção 4: Suporte técnico </a:t>
            </a:r>
            <a:endParaRPr/>
          </a:p>
        </p:txBody>
      </p:sp>
      <p:sp>
        <p:nvSpPr>
          <p:cNvPr id="803" name="Google Shape;803;p47: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0" name="Google Shape;810;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Independentemente de você ser novo ou continuar a adotar os serviços e aplicativos da AWS como soluções empresariais, a AWS quer ajudá-lo a fazer coisas incríveis com a AWS. O AWS Support pode oferecer uma combinação exclusiva de ferramentas e especialização com base em seus casos de uso planejados atuais ou futuros. </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O AWS Support foi desenvolvido para fornecer suporte completo e os recursos certos para ajudar no seu sucesso. Queremos oferecer suporte a todos os nossos clientes, incluindo clientes que podem estar testando a AWS, aqueles que estão buscando usos de produção da AWS e também a clientes que usam a AWS como um recurso crítico para os negócios. O AWS Support pode variar o tipo de suporte fornecido, dependendo das necessidades e objetivos do cliente. </a:t>
            </a:r>
            <a:endParaRPr/>
          </a:p>
          <a:p>
            <a:pPr marL="0" lvl="0" indent="0" algn="l" rtl="0">
              <a:spcBef>
                <a:spcPts val="0"/>
              </a:spcBef>
              <a:spcAft>
                <a:spcPts val="0"/>
              </a:spcAft>
              <a:buNone/>
            </a:pPr>
            <a:endParaRPr sz="1050">
              <a:solidFill>
                <a:schemeClr val="dk1"/>
              </a:solidFill>
              <a:latin typeface="Arial"/>
              <a:ea typeface="Arial"/>
              <a:cs typeface="Arial"/>
              <a:sym typeface="Arial"/>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9" name="Google Shape;819;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Com a AWS, os clientes podem planejar, implantar e otimizar com confiança.</a:t>
            </a:r>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a:solidFill>
                  <a:schemeClr val="dk1"/>
                </a:solidFill>
                <a:latin typeface="Arial"/>
                <a:ea typeface="Arial"/>
                <a:cs typeface="Arial"/>
                <a:sym typeface="Arial"/>
              </a:rPr>
              <a:t>Se você quiser orientação proativa, o AWS Support tem </a:t>
            </a:r>
            <a:r>
              <a:rPr lang="pt-BR" sz="1100" b="1">
                <a:solidFill>
                  <a:schemeClr val="dk1"/>
                </a:solidFill>
                <a:latin typeface="Arial"/>
                <a:ea typeface="Arial"/>
                <a:cs typeface="Arial"/>
                <a:sym typeface="Arial"/>
              </a:rPr>
              <a:t>gerentes técnicos de conta (TAMs) </a:t>
            </a:r>
            <a:r>
              <a:rPr lang="pt-BR" sz="1100">
                <a:solidFill>
                  <a:schemeClr val="dk1"/>
                </a:solidFill>
                <a:latin typeface="Arial"/>
                <a:ea typeface="Arial"/>
                <a:cs typeface="Arial"/>
                <a:sym typeface="Arial"/>
              </a:rPr>
              <a:t>designados como o ponto de contato principal desse usuário. O TAM pode fornecer orientação, revisão de arquitetura e comunicação contínua para mantê-lo informado e preparado à medida que planeja, implanta e otimiza suas soluções.</a:t>
            </a:r>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a:solidFill>
                  <a:schemeClr val="dk1"/>
                </a:solidFill>
                <a:latin typeface="Arial"/>
                <a:ea typeface="Arial"/>
                <a:cs typeface="Arial"/>
                <a:sym typeface="Arial"/>
              </a:rPr>
              <a:t>Se você quer garantir que seguirá as melhores práticas para aumentar o desempenho e a tolerância a falhas no ambiente da AWS, o AWS Support tem o </a:t>
            </a:r>
            <a:r>
              <a:rPr lang="pt-BR" sz="1100" b="1">
                <a:solidFill>
                  <a:schemeClr val="dk1"/>
                </a:solidFill>
                <a:latin typeface="Arial"/>
                <a:ea typeface="Arial"/>
                <a:cs typeface="Arial"/>
                <a:sym typeface="Arial"/>
              </a:rPr>
              <a:t>AWS Trusted Advisor</a:t>
            </a:r>
            <a:r>
              <a:rPr lang="pt-BR" sz="1100">
                <a:solidFill>
                  <a:schemeClr val="dk1"/>
                </a:solidFill>
                <a:latin typeface="Arial"/>
                <a:ea typeface="Arial"/>
                <a:cs typeface="Arial"/>
                <a:sym typeface="Arial"/>
              </a:rPr>
              <a:t>. O AWS Trusted Advisor é um especialista em nuvem personalizado. É um recurso on-line que verifica a existência de oportunidades para reduzir despesas mensais e aumentar a produtividade. </a:t>
            </a:r>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a:solidFill>
                  <a:schemeClr val="dk1"/>
                </a:solidFill>
                <a:latin typeface="Arial"/>
                <a:ea typeface="Arial"/>
                <a:cs typeface="Arial"/>
                <a:sym typeface="Arial"/>
              </a:rPr>
              <a:t>Para assistência da conta, o </a:t>
            </a:r>
            <a:r>
              <a:rPr lang="pt-BR" sz="1100" b="1">
                <a:solidFill>
                  <a:schemeClr val="dk1"/>
                </a:solidFill>
                <a:latin typeface="Arial"/>
                <a:ea typeface="Arial"/>
                <a:cs typeface="Arial"/>
                <a:sym typeface="Arial"/>
              </a:rPr>
              <a:t>Support Concierge </a:t>
            </a:r>
            <a:r>
              <a:rPr lang="pt-BR" sz="1100">
                <a:solidFill>
                  <a:schemeClr val="dk1"/>
                </a:solidFill>
                <a:latin typeface="Arial"/>
                <a:ea typeface="Arial"/>
                <a:cs typeface="Arial"/>
                <a:sym typeface="Arial"/>
              </a:rPr>
              <a:t>é um especialista em faturamento e contas que fornecerá análises rápidas e eficientes sobre problemas de faturamento e contas. O concierge aborda todas as dúvidas não técnicas de faturamento e contas.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5:notes"/>
          <p:cNvSpPr>
            <a:spLocks noGrp="1" noRot="1" noChangeAspect="1"/>
          </p:cNvSpPr>
          <p:nvPr>
            <p:ph type="sldImg" idx="2"/>
          </p:nvPr>
        </p:nvSpPr>
        <p:spPr>
          <a:xfrm>
            <a:off x="685800" y="1143000"/>
            <a:ext cx="5486400" cy="30876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p5:notes"/>
          <p:cNvSpPr txBox="1">
            <a:spLocks noGrp="1"/>
          </p:cNvSpPr>
          <p:nvPr>
            <p:ph type="body" idx="1"/>
          </p:nvPr>
        </p:nvSpPr>
        <p:spPr>
          <a:xfrm>
            <a:off x="685800" y="4398264"/>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Há três fatores fundamentais de custo com a AWS: </a:t>
            </a:r>
            <a:r>
              <a:rPr lang="pt-BR" sz="1100" b="1">
                <a:solidFill>
                  <a:schemeClr val="dk1"/>
                </a:solidFill>
                <a:latin typeface="Arial"/>
                <a:ea typeface="Arial"/>
                <a:cs typeface="Arial"/>
                <a:sym typeface="Arial"/>
              </a:rPr>
              <a:t>computação</a:t>
            </a:r>
            <a:r>
              <a:rPr lang="pt-BR" sz="1100">
                <a:solidFill>
                  <a:schemeClr val="dk1"/>
                </a:solidFill>
                <a:latin typeface="Arial"/>
                <a:ea typeface="Arial"/>
                <a:cs typeface="Arial"/>
                <a:sym typeface="Arial"/>
              </a:rPr>
              <a:t>, </a:t>
            </a:r>
            <a:r>
              <a:rPr lang="pt-BR" sz="1100" b="1">
                <a:solidFill>
                  <a:schemeClr val="dk1"/>
                </a:solidFill>
                <a:latin typeface="Arial"/>
                <a:ea typeface="Arial"/>
                <a:cs typeface="Arial"/>
                <a:sym typeface="Arial"/>
              </a:rPr>
              <a:t>armazenamento</a:t>
            </a:r>
            <a:r>
              <a:rPr lang="pt-BR" sz="1100">
                <a:solidFill>
                  <a:schemeClr val="dk1"/>
                </a:solidFill>
                <a:latin typeface="Arial"/>
                <a:ea typeface="Arial"/>
                <a:cs typeface="Arial"/>
                <a:sym typeface="Arial"/>
              </a:rPr>
              <a:t> e </a:t>
            </a:r>
            <a:r>
              <a:rPr lang="pt-BR" sz="1100" b="1">
                <a:solidFill>
                  <a:schemeClr val="dk1"/>
                </a:solidFill>
                <a:latin typeface="Arial"/>
                <a:ea typeface="Arial"/>
                <a:cs typeface="Arial"/>
                <a:sym typeface="Arial"/>
              </a:rPr>
              <a:t>transferência de dados de saída</a:t>
            </a:r>
            <a:r>
              <a:rPr lang="pt-BR" sz="1100">
                <a:solidFill>
                  <a:schemeClr val="dk1"/>
                </a:solidFill>
                <a:latin typeface="Arial"/>
                <a:ea typeface="Arial"/>
                <a:cs typeface="Arial"/>
                <a:sym typeface="Arial"/>
              </a:rPr>
              <a:t>. Essas características variam um pouco, dependendo do produto da AWS e do modelo de definição de preço que você escolher.</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Na maioria dos casos, não há cobrança pela transferência de dados de entrada ou pela transferência de dados entre outros produtos da AWS dentro da mesma região. Existem algumas exceções, portanto, verifique as taxas de transferência de dados antes de começar a usar o serviço da AWS.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A transferência de dados de saída é agregada entre serviços e, em seguida, cobrada de acordo com a taxa de transferência de dados de saída. Essa cobrança aparece no relatório mensal como </a:t>
            </a:r>
            <a:r>
              <a:rPr lang="pt-BR" sz="1100" i="1">
                <a:solidFill>
                  <a:schemeClr val="dk1"/>
                </a:solidFill>
                <a:latin typeface="Arial"/>
                <a:ea typeface="Arial"/>
                <a:cs typeface="Arial"/>
                <a:sym typeface="Arial"/>
              </a:rPr>
              <a:t>Transferência de dados para fora da AWS</a:t>
            </a:r>
            <a:r>
              <a:rPr lang="pt-BR" sz="1100">
                <a:solidFill>
                  <a:schemeClr val="dk1"/>
                </a:solidFill>
                <a:latin typeface="Arial"/>
                <a:ea typeface="Arial"/>
                <a:cs typeface="Arial"/>
                <a:sym typeface="Arial"/>
              </a:rPr>
              <a:t>.</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8" name="Google Shape;828;p50:notes"/>
          <p:cNvSpPr txBox="1">
            <a:spLocks noGrp="1"/>
          </p:cNvSpPr>
          <p:nvPr>
            <p:ph type="body" idx="1"/>
          </p:nvPr>
        </p:nvSpPr>
        <p:spPr>
          <a:xfrm>
            <a:off x="685799" y="4400549"/>
            <a:ext cx="5634789" cy="342410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 AWS quer que você seja capaz de planejar, implantar e otimizar com confiança. Desenvolvemos planos específicos para oferecer suporte a você, incluindo planos de suporte Basic, Developer, Business e Enterprise.</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O </a:t>
            </a:r>
            <a:r>
              <a:rPr lang="pt-BR" sz="1100" b="1">
                <a:solidFill>
                  <a:schemeClr val="dk1"/>
                </a:solidFill>
                <a:latin typeface="Arial"/>
                <a:ea typeface="Arial"/>
                <a:cs typeface="Arial"/>
                <a:sym typeface="Arial"/>
              </a:rPr>
              <a:t>plano de suporte básico </a:t>
            </a:r>
            <a:r>
              <a:rPr lang="pt-BR" sz="1100">
                <a:solidFill>
                  <a:schemeClr val="dk1"/>
                </a:solidFill>
                <a:latin typeface="Arial"/>
                <a:ea typeface="Arial"/>
                <a:cs typeface="Arial"/>
                <a:sym typeface="Arial"/>
              </a:rPr>
              <a:t>oferece:</a:t>
            </a:r>
            <a:endParaRPr/>
          </a:p>
          <a:p>
            <a:pPr marL="628650" lvl="1"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Acesso 24 horas por dia, 7 dias por semana ao atendimento ao cliente, à documentação, aos artigos técnicos e aos fóruns de suporte.</a:t>
            </a:r>
            <a:endParaRPr/>
          </a:p>
          <a:p>
            <a:pPr marL="628650" lvl="1"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Acesso a seis principais verificações do Trusted Advisor.</a:t>
            </a:r>
            <a:endParaRPr/>
          </a:p>
          <a:p>
            <a:pPr marL="628650" lvl="1"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Acesso ao Personal Health Dashboard.</a:t>
            </a:r>
            <a:endParaRPr/>
          </a:p>
          <a:p>
            <a:pPr marL="457200" lvl="1" indent="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O </a:t>
            </a:r>
            <a:r>
              <a:rPr lang="pt-BR" sz="1100" b="1">
                <a:solidFill>
                  <a:schemeClr val="dk1"/>
                </a:solidFill>
                <a:latin typeface="Arial"/>
                <a:ea typeface="Arial"/>
                <a:cs typeface="Arial"/>
                <a:sym typeface="Arial"/>
              </a:rPr>
              <a:t>plano de suporte Developer </a:t>
            </a:r>
            <a:r>
              <a:rPr lang="pt-BR" sz="1100">
                <a:solidFill>
                  <a:schemeClr val="dk1"/>
                </a:solidFill>
                <a:latin typeface="Arial"/>
                <a:ea typeface="Arial"/>
                <a:cs typeface="Arial"/>
                <a:sym typeface="Arial"/>
              </a:rPr>
              <a:t>oferece</a:t>
            </a:r>
            <a:r>
              <a:rPr lang="pt-BR" sz="1100">
                <a:latin typeface="Arial"/>
                <a:ea typeface="Arial"/>
                <a:cs typeface="Arial"/>
                <a:sym typeface="Arial"/>
              </a:rPr>
              <a:t>recursos para clientes que estão testando ou realizando desenvolvimento antecipado na AWS e para todos os clientes que:</a:t>
            </a:r>
            <a:endParaRPr/>
          </a:p>
          <a:p>
            <a:pPr marL="628650" lvl="1" indent="-171450" algn="l" rtl="0">
              <a:spcBef>
                <a:spcPts val="0"/>
              </a:spcBef>
              <a:spcAft>
                <a:spcPts val="0"/>
              </a:spcAft>
              <a:buClr>
                <a:schemeClr val="dk1"/>
              </a:buClr>
              <a:buSzPts val="1100"/>
              <a:buFont typeface="Arial"/>
              <a:buChar char="•"/>
            </a:pPr>
            <a:r>
              <a:rPr lang="pt-BR" sz="1100">
                <a:latin typeface="Arial"/>
                <a:ea typeface="Arial"/>
                <a:cs typeface="Arial"/>
                <a:sym typeface="Arial"/>
              </a:rPr>
              <a:t>Desejam acesso a instruções e suporte técnico,</a:t>
            </a:r>
            <a:endParaRPr/>
          </a:p>
          <a:p>
            <a:pPr marL="628650" lvl="1" indent="-171450" algn="l" rtl="0">
              <a:spcBef>
                <a:spcPts val="0"/>
              </a:spcBef>
              <a:spcAft>
                <a:spcPts val="0"/>
              </a:spcAft>
              <a:buClr>
                <a:schemeClr val="dk1"/>
              </a:buClr>
              <a:buSzPts val="1100"/>
              <a:buFont typeface="Arial"/>
              <a:buChar char="•"/>
            </a:pPr>
            <a:r>
              <a:rPr lang="pt-BR" sz="1100">
                <a:latin typeface="Arial"/>
                <a:ea typeface="Arial"/>
                <a:cs typeface="Arial"/>
                <a:sym typeface="Arial"/>
              </a:rPr>
              <a:t>Estejam explorando como colocar a AWS em funcionamento rapidamente.</a:t>
            </a:r>
            <a:endParaRPr/>
          </a:p>
          <a:p>
            <a:pPr marL="628650" lvl="1" indent="-171450" algn="l" rtl="0">
              <a:spcBef>
                <a:spcPts val="0"/>
              </a:spcBef>
              <a:spcAft>
                <a:spcPts val="0"/>
              </a:spcAft>
              <a:buClr>
                <a:schemeClr val="dk1"/>
              </a:buClr>
              <a:buSzPts val="1100"/>
              <a:buFont typeface="Arial"/>
              <a:buChar char="•"/>
            </a:pPr>
            <a:r>
              <a:rPr lang="pt-BR" sz="1100">
                <a:latin typeface="Arial"/>
                <a:ea typeface="Arial"/>
                <a:cs typeface="Arial"/>
                <a:sym typeface="Arial"/>
              </a:rPr>
              <a:t>Use a AWS para cargas de trabalho ou aplicativos que não sejam de produção.</a:t>
            </a:r>
            <a:endParaRPr/>
          </a:p>
          <a:p>
            <a:pPr marL="628650" lvl="1" indent="-101600" algn="l" rtl="0">
              <a:spcBef>
                <a:spcPts val="0"/>
              </a:spcBef>
              <a:spcAft>
                <a:spcPts val="0"/>
              </a:spcAft>
              <a:buClr>
                <a:schemeClr val="dk1"/>
              </a:buClr>
              <a:buSzPts val="1100"/>
              <a:buFont typeface="Arial"/>
              <a:buNone/>
            </a:pPr>
            <a:endParaRPr sz="110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O </a:t>
            </a:r>
            <a:r>
              <a:rPr lang="pt-BR" sz="1100" b="1">
                <a:latin typeface="Arial"/>
                <a:ea typeface="Arial"/>
                <a:cs typeface="Arial"/>
                <a:sym typeface="Arial"/>
              </a:rPr>
              <a:t>plano de suporte Business </a:t>
            </a:r>
            <a:r>
              <a:rPr lang="pt-BR" sz="1100">
                <a:latin typeface="Arial"/>
                <a:ea typeface="Arial"/>
                <a:cs typeface="Arial"/>
                <a:sym typeface="Arial"/>
              </a:rPr>
              <a:t>oferece recursos para clientes que estão executando cargas de trabalho de produção na AWS e para qualquer cliente que:</a:t>
            </a:r>
            <a:endParaRPr/>
          </a:p>
          <a:p>
            <a:pPr marL="628650" lvl="1" indent="-171450" algn="l" rtl="0">
              <a:spcBef>
                <a:spcPts val="0"/>
              </a:spcBef>
              <a:spcAft>
                <a:spcPts val="0"/>
              </a:spcAft>
              <a:buClr>
                <a:schemeClr val="dk1"/>
              </a:buClr>
              <a:buSzPts val="1100"/>
              <a:buFont typeface="Arial"/>
              <a:buChar char="•"/>
            </a:pPr>
            <a:r>
              <a:rPr lang="pt-BR" sz="1100">
                <a:latin typeface="Arial"/>
                <a:ea typeface="Arial"/>
                <a:cs typeface="Arial"/>
                <a:sym typeface="Arial"/>
              </a:rPr>
              <a:t>Execute um ou mais aplicativos em ambientes de produção.</a:t>
            </a:r>
            <a:endParaRPr/>
          </a:p>
          <a:p>
            <a:pPr marL="628650" lvl="1" indent="-171450" algn="l" rtl="0">
              <a:spcBef>
                <a:spcPts val="0"/>
              </a:spcBef>
              <a:spcAft>
                <a:spcPts val="0"/>
              </a:spcAft>
              <a:buClr>
                <a:schemeClr val="dk1"/>
              </a:buClr>
              <a:buSzPts val="1100"/>
              <a:buFont typeface="Arial"/>
              <a:buChar char="•"/>
            </a:pPr>
            <a:r>
              <a:rPr lang="pt-BR" sz="1100">
                <a:latin typeface="Arial"/>
                <a:ea typeface="Arial"/>
                <a:cs typeface="Arial"/>
                <a:sym typeface="Arial"/>
              </a:rPr>
              <a:t>Tenha vários serviços ativados ou use serviços de chave extensivamente.</a:t>
            </a:r>
            <a:endParaRPr/>
          </a:p>
          <a:p>
            <a:pPr marL="628650" lvl="1" indent="-171450" algn="l" rtl="0">
              <a:spcBef>
                <a:spcPts val="0"/>
              </a:spcBef>
              <a:spcAft>
                <a:spcPts val="0"/>
              </a:spcAft>
              <a:buClr>
                <a:schemeClr val="dk1"/>
              </a:buClr>
              <a:buSzPts val="1100"/>
              <a:buFont typeface="Arial"/>
              <a:buChar char="•"/>
            </a:pPr>
            <a:r>
              <a:rPr lang="pt-BR" sz="1100">
                <a:latin typeface="Arial"/>
                <a:ea typeface="Arial"/>
                <a:cs typeface="Arial"/>
                <a:sym typeface="Arial"/>
              </a:rPr>
              <a:t>Dependa de suas soluções de negócios para obter disponibilidade, escalabilidade e segurança.</a:t>
            </a:r>
            <a:endParaRPr/>
          </a:p>
          <a:p>
            <a:pPr marL="628650" lvl="1" indent="-101600" algn="l" rtl="0">
              <a:spcBef>
                <a:spcPts val="0"/>
              </a:spcBef>
              <a:spcAft>
                <a:spcPts val="0"/>
              </a:spcAft>
              <a:buClr>
                <a:schemeClr val="dk1"/>
              </a:buClr>
              <a:buSzPts val="1100"/>
              <a:buFont typeface="Arial"/>
              <a:buNone/>
            </a:pPr>
            <a:endParaRPr sz="110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O </a:t>
            </a:r>
            <a:r>
              <a:rPr lang="pt-BR" sz="1100" b="1">
                <a:latin typeface="Arial"/>
                <a:ea typeface="Arial"/>
                <a:cs typeface="Arial"/>
                <a:sym typeface="Arial"/>
              </a:rPr>
              <a:t>plano de suporte Enterprise </a:t>
            </a:r>
            <a:r>
              <a:rPr lang="pt-BR" sz="1100">
                <a:latin typeface="Arial"/>
                <a:ea typeface="Arial"/>
                <a:cs typeface="Arial"/>
                <a:sym typeface="Arial"/>
              </a:rPr>
              <a:t>oferece recursos para clientes que executam cargas de trabalho empresariais e de missão crítica na AWS e para todos os clientes que desejam:</a:t>
            </a:r>
            <a:endParaRPr/>
          </a:p>
          <a:p>
            <a:pPr marL="628650" lvl="1" indent="-171450" algn="l" rtl="0">
              <a:spcBef>
                <a:spcPts val="0"/>
              </a:spcBef>
              <a:spcAft>
                <a:spcPts val="0"/>
              </a:spcAft>
              <a:buClr>
                <a:schemeClr val="dk1"/>
              </a:buClr>
              <a:buSzPts val="1100"/>
              <a:buFont typeface="Arial"/>
              <a:buChar char="•"/>
            </a:pPr>
            <a:r>
              <a:rPr lang="pt-BR" sz="1100">
                <a:latin typeface="Arial"/>
                <a:ea typeface="Arial"/>
                <a:cs typeface="Arial"/>
                <a:sym typeface="Arial"/>
              </a:rPr>
              <a:t>Manter o foco no gerenciamento proativo para aumentar a eficiência e a disponibilidade.</a:t>
            </a:r>
            <a:endParaRPr/>
          </a:p>
          <a:p>
            <a:pPr marL="628650" lvl="1" indent="-171450" algn="l" rtl="0">
              <a:spcBef>
                <a:spcPts val="0"/>
              </a:spcBef>
              <a:spcAft>
                <a:spcPts val="0"/>
              </a:spcAft>
              <a:buClr>
                <a:schemeClr val="dk1"/>
              </a:buClr>
              <a:buSzPts val="1100"/>
              <a:buFont typeface="Arial"/>
              <a:buChar char="•"/>
            </a:pPr>
            <a:r>
              <a:rPr lang="pt-BR" sz="1100">
                <a:latin typeface="Arial"/>
                <a:ea typeface="Arial"/>
                <a:cs typeface="Arial"/>
                <a:sym typeface="Arial"/>
              </a:rPr>
              <a:t>Crie e opere cargas de trabalho que sigam as melhores práticas da AWS.</a:t>
            </a:r>
            <a:endParaRPr/>
          </a:p>
          <a:p>
            <a:pPr marL="628650" lvl="1" indent="-171450" algn="l" rtl="0">
              <a:spcBef>
                <a:spcPts val="0"/>
              </a:spcBef>
              <a:spcAft>
                <a:spcPts val="0"/>
              </a:spcAft>
              <a:buClr>
                <a:schemeClr val="dk1"/>
              </a:buClr>
              <a:buSzPts val="1100"/>
              <a:buFont typeface="Arial"/>
              <a:buChar char="•"/>
            </a:pPr>
            <a:r>
              <a:rPr lang="pt-BR" sz="1100">
                <a:latin typeface="Arial"/>
                <a:ea typeface="Arial"/>
                <a:cs typeface="Arial"/>
                <a:sym typeface="Arial"/>
              </a:rPr>
              <a:t>Usar a especialização da AWS para dar suporte a lançamentos e migrações.</a:t>
            </a:r>
            <a:endParaRPr/>
          </a:p>
          <a:p>
            <a:pPr marL="628650" lvl="1" indent="-171450" algn="l" rtl="0">
              <a:spcBef>
                <a:spcPts val="0"/>
              </a:spcBef>
              <a:spcAft>
                <a:spcPts val="0"/>
              </a:spcAft>
              <a:buClr>
                <a:schemeClr val="dk1"/>
              </a:buClr>
              <a:buSzPts val="1100"/>
              <a:buFont typeface="Arial"/>
              <a:buChar char="•"/>
            </a:pPr>
            <a:r>
              <a:rPr lang="pt-BR" sz="1100">
                <a:latin typeface="Arial"/>
                <a:ea typeface="Arial"/>
                <a:cs typeface="Arial"/>
                <a:sym typeface="Arial"/>
              </a:rPr>
              <a:t>Nosso Technical Account Manager (TAM) oferece especialização técnica para uma série de serviços da AWS e obtém uma compreensão detalhada do seu uso de caso e da arquitetura da tecnologia. O gerente técnico da conta é o principal ponto de contato para necessidades de suporte contínuas.</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p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7" name="Google Shape;837;p51:notes"/>
          <p:cNvSpPr txBox="1">
            <a:spLocks noGrp="1"/>
          </p:cNvSpPr>
          <p:nvPr>
            <p:ph type="body" idx="1"/>
          </p:nvPr>
        </p:nvSpPr>
        <p:spPr>
          <a:xfrm>
            <a:off x="685800" y="4389532"/>
            <a:ext cx="5486400" cy="381394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Além de compreender os custos associados a diferentes planos de suporte, é fundamental compreender os níveis de serviço associados a cada plano. Além do plano de suporte selecionado, a severidade do caso conduzirá o tipo de resposta que você receberá. Há cinco níveis diferentes de </a:t>
            </a:r>
            <a:r>
              <a:rPr lang="pt-BR" sz="1100" i="0">
                <a:solidFill>
                  <a:schemeClr val="dk1"/>
                </a:solidFill>
                <a:latin typeface="Arial"/>
                <a:ea typeface="Arial"/>
                <a:cs typeface="Arial"/>
                <a:sym typeface="Arial"/>
              </a:rPr>
              <a:t>gravidade</a:t>
            </a:r>
            <a:r>
              <a:rPr lang="pt-BR" sz="1100">
                <a:solidFill>
                  <a:schemeClr val="dk1"/>
                </a:solidFill>
                <a:latin typeface="Arial"/>
                <a:ea typeface="Arial"/>
                <a:cs typeface="Arial"/>
                <a:sym typeface="Arial"/>
              </a:rPr>
              <a:t>:</a:t>
            </a:r>
            <a:endParaRPr/>
          </a:p>
          <a:p>
            <a:pPr marL="171450" lvl="0" indent="-171450" algn="l" rtl="0">
              <a:spcBef>
                <a:spcPts val="600"/>
              </a:spcBef>
              <a:spcAft>
                <a:spcPts val="0"/>
              </a:spcAft>
              <a:buClr>
                <a:schemeClr val="dk1"/>
              </a:buClr>
              <a:buSzPts val="1100"/>
              <a:buFont typeface="Arial"/>
              <a:buChar char="•"/>
            </a:pPr>
            <a:r>
              <a:rPr lang="pt-BR" sz="1100" b="1">
                <a:latin typeface="Arial"/>
                <a:ea typeface="Arial"/>
                <a:cs typeface="Arial"/>
                <a:sym typeface="Arial"/>
              </a:rPr>
              <a:t>Crítica</a:t>
            </a:r>
            <a:r>
              <a:rPr lang="pt-BR" sz="1100" b="0">
                <a:latin typeface="Arial"/>
                <a:ea typeface="Arial"/>
                <a:cs typeface="Arial"/>
                <a:sym typeface="Arial"/>
              </a:rPr>
              <a:t> –</a:t>
            </a:r>
            <a:r>
              <a:rPr lang="pt-BR" sz="1100">
                <a:latin typeface="Arial"/>
                <a:ea typeface="Arial"/>
                <a:cs typeface="Arial"/>
                <a:sym typeface="Arial"/>
              </a:rPr>
              <a:t> seus negócios estão em risco. Funções essenciais do aplicativo estão indisponíveis.</a:t>
            </a:r>
            <a:endParaRPr/>
          </a:p>
          <a:p>
            <a:pPr marL="171450" lvl="0" indent="-171450" algn="l" rtl="0">
              <a:spcBef>
                <a:spcPts val="600"/>
              </a:spcBef>
              <a:spcAft>
                <a:spcPts val="0"/>
              </a:spcAft>
              <a:buClr>
                <a:schemeClr val="dk1"/>
              </a:buClr>
              <a:buSzPts val="1100"/>
              <a:buFont typeface="Arial"/>
              <a:buChar char="•"/>
            </a:pPr>
            <a:r>
              <a:rPr lang="pt-BR" sz="1100" b="1">
                <a:latin typeface="Arial"/>
                <a:ea typeface="Arial"/>
                <a:cs typeface="Arial"/>
                <a:sym typeface="Arial"/>
              </a:rPr>
              <a:t>Urgente</a:t>
            </a:r>
            <a:r>
              <a:rPr lang="pt-BR" sz="1100" b="0">
                <a:latin typeface="Arial"/>
                <a:ea typeface="Arial"/>
                <a:cs typeface="Arial"/>
                <a:sym typeface="Arial"/>
              </a:rPr>
              <a:t> –</a:t>
            </a:r>
            <a:r>
              <a:rPr lang="pt-BR" sz="1100">
                <a:latin typeface="Arial"/>
                <a:ea typeface="Arial"/>
                <a:cs typeface="Arial"/>
                <a:sym typeface="Arial"/>
              </a:rPr>
              <a:t> seus negócios foram afetados de forma significativa. Funções importantes do aplicativo estão indisponíveis.</a:t>
            </a:r>
            <a:endParaRPr/>
          </a:p>
          <a:p>
            <a:pPr marL="171450" lvl="0" indent="-171450" algn="l" rtl="0">
              <a:spcBef>
                <a:spcPts val="600"/>
              </a:spcBef>
              <a:spcAft>
                <a:spcPts val="0"/>
              </a:spcAft>
              <a:buClr>
                <a:schemeClr val="dk1"/>
              </a:buClr>
              <a:buSzPts val="1100"/>
              <a:buFont typeface="Arial"/>
              <a:buChar char="•"/>
            </a:pPr>
            <a:r>
              <a:rPr lang="pt-BR" sz="1100" b="1">
                <a:latin typeface="Arial"/>
                <a:ea typeface="Arial"/>
                <a:cs typeface="Arial"/>
                <a:sym typeface="Arial"/>
              </a:rPr>
              <a:t>Alta</a:t>
            </a:r>
            <a:r>
              <a:rPr lang="pt-BR" sz="1100" b="0">
                <a:latin typeface="Arial"/>
                <a:ea typeface="Arial"/>
                <a:cs typeface="Arial"/>
                <a:sym typeface="Arial"/>
              </a:rPr>
              <a:t> –</a:t>
            </a:r>
            <a:r>
              <a:rPr lang="pt-BR" sz="1100">
                <a:latin typeface="Arial"/>
                <a:ea typeface="Arial"/>
                <a:cs typeface="Arial"/>
                <a:sym typeface="Arial"/>
              </a:rPr>
              <a:t> funções importantes do aplicativo foram prejudicadas ou afetadas.</a:t>
            </a:r>
            <a:endParaRPr/>
          </a:p>
          <a:p>
            <a:pPr marL="171450" lvl="0" indent="-171450" algn="l" rtl="0">
              <a:spcBef>
                <a:spcPts val="600"/>
              </a:spcBef>
              <a:spcAft>
                <a:spcPts val="0"/>
              </a:spcAft>
              <a:buClr>
                <a:schemeClr val="dk1"/>
              </a:buClr>
              <a:buSzPts val="1100"/>
              <a:buFont typeface="Arial"/>
              <a:buChar char="•"/>
            </a:pPr>
            <a:r>
              <a:rPr lang="pt-BR" sz="1100" b="1">
                <a:latin typeface="Arial"/>
                <a:ea typeface="Arial"/>
                <a:cs typeface="Arial"/>
                <a:sym typeface="Arial"/>
              </a:rPr>
              <a:t>Normal</a:t>
            </a:r>
            <a:r>
              <a:rPr lang="pt-BR" sz="1100" b="0">
                <a:latin typeface="Arial"/>
                <a:ea typeface="Arial"/>
                <a:cs typeface="Arial"/>
                <a:sym typeface="Arial"/>
              </a:rPr>
              <a:t> -</a:t>
            </a:r>
            <a:r>
              <a:rPr lang="pt-BR" sz="1100">
                <a:latin typeface="Arial"/>
                <a:ea typeface="Arial"/>
                <a:cs typeface="Arial"/>
                <a:sym typeface="Arial"/>
              </a:rPr>
              <a:t> funções não essenciais do seu aplicativo estão se comportando de forma anormal ou você tem uma pergunta de desenvolvimento urgente.</a:t>
            </a:r>
            <a:endParaRPr/>
          </a:p>
          <a:p>
            <a:pPr marL="171450" lvl="0" indent="-171450" algn="l" rtl="0">
              <a:spcBef>
                <a:spcPts val="600"/>
              </a:spcBef>
              <a:spcAft>
                <a:spcPts val="0"/>
              </a:spcAft>
              <a:buClr>
                <a:schemeClr val="dk1"/>
              </a:buClr>
              <a:buSzPts val="1100"/>
              <a:buFont typeface="Arial"/>
              <a:buChar char="•"/>
            </a:pPr>
            <a:r>
              <a:rPr lang="pt-BR" sz="1100" b="1">
                <a:latin typeface="Arial"/>
                <a:ea typeface="Arial"/>
                <a:cs typeface="Arial"/>
                <a:sym typeface="Arial"/>
              </a:rPr>
              <a:t>Baixa</a:t>
            </a:r>
            <a:r>
              <a:rPr lang="pt-BR" sz="1100" b="0">
                <a:latin typeface="Arial"/>
                <a:ea typeface="Arial"/>
                <a:cs typeface="Arial"/>
                <a:sym typeface="Arial"/>
              </a:rPr>
              <a:t> -</a:t>
            </a:r>
            <a:r>
              <a:rPr lang="pt-BR" sz="1100">
                <a:latin typeface="Arial"/>
                <a:ea typeface="Arial"/>
                <a:cs typeface="Arial"/>
                <a:sym typeface="Arial"/>
              </a:rPr>
              <a:t> você tem uma pergunta geral de desenvolvimento ou deseja solicitar um recurso.</a:t>
            </a:r>
            <a:endParaRPr/>
          </a:p>
          <a:p>
            <a:pPr marL="0" marR="0" lvl="0" indent="0" algn="l" rtl="0">
              <a:lnSpc>
                <a:spcPct val="100000"/>
              </a:lnSpc>
              <a:spcBef>
                <a:spcPts val="600"/>
              </a:spcBef>
              <a:spcAft>
                <a:spcPts val="0"/>
              </a:spcAft>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Observe que não há suporte para casos com o plano de suporte básico. Esses tempos de resposta devem ser considerados quando você determina qual plano de suporte é o melhor para a sua organização.</a:t>
            </a:r>
            <a:endParaRPr/>
          </a:p>
          <a:p>
            <a:pPr marL="0" marR="0" lvl="0" indent="0" algn="l" rtl="0">
              <a:lnSpc>
                <a:spcPct val="100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None/>
            </a:pPr>
            <a:r>
              <a:rPr lang="pt-BR" sz="1100">
                <a:latin typeface="Arial"/>
                <a:ea typeface="Arial"/>
                <a:cs typeface="Arial"/>
                <a:sym typeface="Arial"/>
              </a:rPr>
              <a:t>Para saber mais sobre os planos do AWS Support, consulte:</a:t>
            </a:r>
            <a:endParaRPr/>
          </a:p>
          <a:p>
            <a:pPr marL="0" marR="0" lvl="0" indent="0" algn="l" rtl="0">
              <a:lnSpc>
                <a:spcPct val="100000"/>
              </a:lnSpc>
              <a:spcBef>
                <a:spcPts val="0"/>
              </a:spcBef>
              <a:spcAft>
                <a:spcPts val="0"/>
              </a:spcAft>
              <a:buClr>
                <a:schemeClr val="dk1"/>
              </a:buClr>
              <a:buSzPts val="1100"/>
              <a:buFont typeface="Arial"/>
              <a:buNone/>
            </a:pPr>
            <a:r>
              <a:rPr lang="pt-BR" sz="1100" u="sng">
                <a:solidFill>
                  <a:schemeClr val="hlink"/>
                </a:solidFill>
                <a:latin typeface="Arial"/>
                <a:ea typeface="Arial"/>
                <a:cs typeface="Arial"/>
                <a:sym typeface="Arial"/>
                <a:hlinkClick r:id="rId3"/>
              </a:rPr>
              <a:t>Comparar planos</a:t>
            </a: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 </a:t>
            </a:r>
            <a:endParaRPr/>
          </a:p>
          <a:p>
            <a:pPr marL="171450" lvl="0" indent="-10160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p:txBody>
      </p:sp>
      <p:sp>
        <p:nvSpPr>
          <p:cNvPr id="838" name="Google Shape;838;p51: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p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6" name="Google Shape;846;p5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Nessa atividade, seu grupo lerá a descrição de uma empresa e desenvolverá uma recomendação para o plano de suporte apropriado. Ao relatar de volta para a classe, descreva o plano de suporte selecionado e os critérios de tomada de decisões usados para desenvolver sua recomendação.</a:t>
            </a:r>
            <a:endParaRPr sz="1100">
              <a:latin typeface="Arial"/>
              <a:ea typeface="Arial"/>
              <a:cs typeface="Arial"/>
              <a:sym typeface="Arial"/>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p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4" name="Google Shape;854;p5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Agora é hora de revisar o módulo e terminar com um teste de conhecimento e uma discussão sobre uma pergunta simulada de certificação.</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1" name="Google Shape;861;p54:notes"/>
          <p:cNvSpPr txBox="1">
            <a:spLocks noGrp="1"/>
          </p:cNvSpPr>
          <p:nvPr>
            <p:ph type="body" idx="1"/>
          </p:nvPr>
        </p:nvSpPr>
        <p:spPr>
          <a:xfrm>
            <a:off x="685800" y="4400550"/>
            <a:ext cx="5486400" cy="364278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Resumindo </a:t>
            </a:r>
            <a:r>
              <a:rPr lang="pt-BR" sz="1100">
                <a:solidFill>
                  <a:schemeClr val="dk1"/>
                </a:solidFill>
                <a:latin typeface="Arial"/>
                <a:ea typeface="Arial"/>
                <a:cs typeface="Arial"/>
                <a:sym typeface="Arial"/>
              </a:rPr>
              <a:t>você</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Explorar os fundamentos da definição de preço da AWS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Conceitos de custo total de propriedade revisados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 Calculadora Mensal da AWS e a Calculadora de TCO da AWS foram apresentadas.</a:t>
            </a:r>
            <a:endParaRPr/>
          </a:p>
          <a:p>
            <a:pPr marL="171450" lvl="0" indent="-10160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O custo total de propriedade é uma ferramenta valiosa que pode ser usada para compreender e comparar os custos associados a implantações diferentes. A AWS fornece a Calculadora Mensal da AWS e a Calculadora de TCO para ajudá-lo com os cálculos necessários para estimar a economia de custos. </a:t>
            </a:r>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a:solidFill>
                  <a:schemeClr val="dk1"/>
                </a:solidFill>
                <a:latin typeface="Arial"/>
                <a:ea typeface="Arial"/>
                <a:cs typeface="Arial"/>
                <a:sym typeface="Arial"/>
              </a:rPr>
              <a:t>Use a </a:t>
            </a:r>
            <a:r>
              <a:rPr lang="pt-BR" sz="1100" b="1">
                <a:solidFill>
                  <a:schemeClr val="dk1"/>
                </a:solidFill>
                <a:latin typeface="Arial"/>
                <a:ea typeface="Arial"/>
                <a:cs typeface="Arial"/>
                <a:sym typeface="Arial"/>
              </a:rPr>
              <a:t>Calculadora Mensal </a:t>
            </a:r>
            <a:r>
              <a:rPr lang="pt-BR" sz="1100">
                <a:solidFill>
                  <a:schemeClr val="dk1"/>
                </a:solidFill>
                <a:latin typeface="Arial"/>
                <a:ea typeface="Arial"/>
                <a:cs typeface="Arial"/>
                <a:sym typeface="Arial"/>
              </a:rPr>
              <a:t>da AWS para:</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Estimar custos mensais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Identificar oportunidades para reduzir custos mensais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Use modelos para comparar serviços e modelos de implantação</a:t>
            </a:r>
            <a:endParaRPr/>
          </a:p>
          <a:p>
            <a:pPr marL="0" lvl="0" indent="0" algn="l" rtl="0">
              <a:spcBef>
                <a:spcPts val="0"/>
              </a:spcBef>
              <a:spcAft>
                <a:spcPts val="0"/>
              </a:spcAft>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a:solidFill>
                  <a:schemeClr val="dk1"/>
                </a:solidFill>
                <a:latin typeface="Arial"/>
                <a:ea typeface="Arial"/>
                <a:cs typeface="Arial"/>
                <a:sym typeface="Arial"/>
              </a:rPr>
              <a:t>Use a </a:t>
            </a:r>
            <a:r>
              <a:rPr lang="pt-BR" sz="1100" b="1">
                <a:solidFill>
                  <a:schemeClr val="dk1"/>
                </a:solidFill>
                <a:latin typeface="Arial"/>
                <a:ea typeface="Arial"/>
                <a:cs typeface="Arial"/>
                <a:sym typeface="Arial"/>
              </a:rPr>
              <a:t>Calculadora de TCO </a:t>
            </a:r>
            <a:r>
              <a:rPr lang="pt-BR" sz="1100" b="0">
                <a:solidFill>
                  <a:schemeClr val="dk1"/>
                </a:solidFill>
                <a:latin typeface="Arial"/>
                <a:ea typeface="Arial"/>
                <a:cs typeface="Arial"/>
                <a:sym typeface="Arial"/>
              </a:rPr>
              <a:t>para</a:t>
            </a:r>
            <a:r>
              <a:rPr lang="pt-BR" sz="1100">
                <a:solidFill>
                  <a:schemeClr val="dk1"/>
                </a:solidFill>
                <a:latin typeface="Arial"/>
                <a:ea typeface="Arial"/>
                <a:cs typeface="Arial"/>
                <a:sym typeface="Arial"/>
              </a:rPr>
              <a:t>:</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Analise relatórios detalhados que mostram uma comparação de TCO por três anos por categorias de custo</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Veja relatórios apropriados para inclusão em apresentações executivas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Modificar suposições para necessidades de negócios</a:t>
            </a:r>
            <a:endParaRPr/>
          </a:p>
          <a:p>
            <a:pPr marL="0" lvl="0" indent="0" algn="l" rtl="0">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 </a:t>
            </a:r>
            <a:endParaRPr/>
          </a:p>
          <a:p>
            <a:pPr marL="0" lvl="0" indent="0" algn="l" rtl="0">
              <a:spcBef>
                <a:spcPts val="0"/>
              </a:spcBef>
              <a:spcAft>
                <a:spcPts val="0"/>
              </a:spcAft>
              <a:buNone/>
            </a:pPr>
            <a:r>
              <a:rPr lang="pt-BR" sz="1100" b="1">
                <a:latin typeface="Arial"/>
                <a:ea typeface="Arial"/>
                <a:cs typeface="Arial"/>
                <a:sym typeface="Arial"/>
              </a:rPr>
              <a:t>O AWS Billing and Cost Management </a:t>
            </a:r>
            <a:r>
              <a:rPr lang="pt-BR" sz="1100">
                <a:latin typeface="Arial"/>
                <a:ea typeface="Arial"/>
                <a:cs typeface="Arial"/>
                <a:sym typeface="Arial"/>
              </a:rPr>
              <a:t>disponibiliza ferramentas para ajudá-lo a acessar, compreender, alocar, controlar e otimizar seus custos e uso da AWS. Essas ferramentas incluem AWS Bills, AWS Cost Explorer, Orçamentos da AWS e Relatórios de custos e uso da AWS. </a:t>
            </a:r>
            <a:endParaRPr/>
          </a:p>
          <a:p>
            <a:pPr marL="0" lvl="0" indent="0" algn="l" rtl="0">
              <a:spcBef>
                <a:spcPts val="0"/>
              </a:spcBef>
              <a:spcAft>
                <a:spcPts val="0"/>
              </a:spcAft>
              <a:buNone/>
            </a:pPr>
            <a:r>
              <a:rPr lang="pt-BR" sz="1100">
                <a:latin typeface="Arial"/>
                <a:ea typeface="Arial"/>
                <a:cs typeface="Arial"/>
                <a:sym typeface="Arial"/>
              </a:rPr>
              <a:t> </a:t>
            </a:r>
            <a:endParaRPr/>
          </a:p>
          <a:p>
            <a:pPr marL="0" lvl="0" indent="0" algn="l" rtl="0">
              <a:spcBef>
                <a:spcPts val="0"/>
              </a:spcBef>
              <a:spcAft>
                <a:spcPts val="0"/>
              </a:spcAft>
              <a:buNone/>
            </a:pPr>
            <a:r>
              <a:rPr lang="pt-BR" sz="1100">
                <a:latin typeface="Arial"/>
                <a:ea typeface="Arial"/>
                <a:cs typeface="Arial"/>
                <a:sym typeface="Arial"/>
              </a:rPr>
              <a:t>Essas ferramentas oferecem acesso às informações mais abrangentes sobre seus custos e uso da AWS, incluindo quais serviços da AWS são os principais fatores de custo. Saber e entender seu uso e custos permitirá que você planeje antecipadamente e melhore sua implementação da AWS.</a:t>
            </a:r>
            <a:endParaRPr/>
          </a:p>
          <a:p>
            <a:pPr marL="0" lvl="0" indent="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9" name="Google Shape;869;p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Agora, conclua o teste de conhecimento.</a:t>
            </a:r>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7" name="Google Shape;877;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Vamos examinar as opções de resposta e excluí-las com base nas palavras-chave que destacamos anteriormente.</a:t>
            </a: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
        <p:cNvGrpSpPr/>
        <p:nvPr/>
      </p:nvGrpSpPr>
      <p:grpSpPr>
        <a:xfrm>
          <a:off x="0" y="0"/>
          <a:ext cx="0" cy="0"/>
          <a:chOff x="0" y="0"/>
          <a:chExt cx="0" cy="0"/>
        </a:xfrm>
      </p:grpSpPr>
      <p:sp>
        <p:nvSpPr>
          <p:cNvPr id="887" name="Google Shape;887;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8" name="Google Shape;888;p5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sz="1100">
                <a:latin typeface="Arial"/>
                <a:ea typeface="Arial"/>
                <a:cs typeface="Arial"/>
                <a:sym typeface="Arial"/>
              </a:rPr>
              <a:t>Se quiser saber mais sobre os tópicos abordados neste módulo, estes recursos adicionais podem ser úteis:</a:t>
            </a:r>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Central de informações sobre economia da AWS: </a:t>
            </a:r>
            <a:r>
              <a:rPr lang="pt-BR" sz="1100" u="sng">
                <a:solidFill>
                  <a:schemeClr val="hlink"/>
                </a:solidFill>
                <a:latin typeface="Arial"/>
                <a:ea typeface="Arial"/>
                <a:cs typeface="Arial"/>
                <a:sym typeface="Arial"/>
                <a:hlinkClick r:id="rId3"/>
              </a:rPr>
              <a:t>http://aws.amazon.com/economics/</a:t>
            </a:r>
            <a:endParaRPr sz="110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Calculadora de TCO da AWS: </a:t>
            </a:r>
            <a:r>
              <a:rPr lang="pt-BR" sz="1100" u="sng">
                <a:solidFill>
                  <a:schemeClr val="hlink"/>
                </a:solidFill>
                <a:latin typeface="Arial"/>
                <a:ea typeface="Arial"/>
                <a:cs typeface="Arial"/>
                <a:sym typeface="Arial"/>
                <a:hlinkClick r:id="rId4"/>
              </a:rPr>
              <a:t>https://awstcocalculator.com</a:t>
            </a:r>
            <a:endParaRPr sz="110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Calculadora Mensal: </a:t>
            </a:r>
            <a:r>
              <a:rPr lang="pt-BR" sz="1100" u="sng">
                <a:solidFill>
                  <a:schemeClr val="hlink"/>
                </a:solidFill>
                <a:latin typeface="Arial"/>
                <a:ea typeface="Arial"/>
                <a:cs typeface="Arial"/>
                <a:sym typeface="Arial"/>
                <a:hlinkClick r:id="rId3"/>
              </a:rPr>
              <a:t>https://calculator.s3.amazonaws.com/index.html</a:t>
            </a:r>
            <a:endParaRPr sz="110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Estudos de caso e pesquisa: </a:t>
            </a:r>
            <a:r>
              <a:rPr lang="pt-BR" sz="1100" u="sng">
                <a:solidFill>
                  <a:schemeClr val="hlink"/>
                </a:solidFill>
                <a:latin typeface="Arial"/>
                <a:ea typeface="Arial"/>
                <a:cs typeface="Arial"/>
                <a:sym typeface="Arial"/>
                <a:hlinkClick r:id="rId3"/>
              </a:rPr>
              <a:t>http://aws.amazon.com/economics/</a:t>
            </a:r>
            <a:endParaRPr sz="110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latin typeface="Arial"/>
                <a:ea typeface="Arial"/>
                <a:cs typeface="Arial"/>
                <a:sym typeface="Arial"/>
              </a:rPr>
              <a:t>Exercícios de definição de preço adicionais: </a:t>
            </a:r>
            <a:r>
              <a:rPr lang="pt-BR" sz="1100" u="sng">
                <a:solidFill>
                  <a:schemeClr val="hlink"/>
                </a:solidFill>
                <a:latin typeface="Arial"/>
                <a:ea typeface="Arial"/>
                <a:cs typeface="Arial"/>
                <a:sym typeface="Arial"/>
                <a:hlinkClick r:id="rId5"/>
              </a:rPr>
              <a:t>http://awscostlabs.com</a:t>
            </a:r>
            <a:endParaRPr sz="1100">
              <a:latin typeface="Arial"/>
              <a:ea typeface="Arial"/>
              <a:cs typeface="Arial"/>
              <a:sym typeface="Arial"/>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6" name="Google Shape;896;p5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latin typeface="Arial"/>
                <a:ea typeface="Arial"/>
                <a:cs typeface="Arial"/>
                <a:sym typeface="Arial"/>
              </a:rPr>
              <a:t>Agradecemos a sua participação!</a:t>
            </a:r>
            <a:endParaRPr/>
          </a:p>
        </p:txBody>
      </p:sp>
      <p:sp>
        <p:nvSpPr>
          <p:cNvPr id="897" name="Google Shape;897;p58: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2" name="Google Shape;262;p6:notes"/>
          <p:cNvSpPr txBox="1">
            <a:spLocks noGrp="1"/>
          </p:cNvSpPr>
          <p:nvPr>
            <p:ph type="body" idx="1"/>
          </p:nvPr>
        </p:nvSpPr>
        <p:spPr>
          <a:xfrm>
            <a:off x="685800" y="4400550"/>
            <a:ext cx="5486400" cy="3608917"/>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Essa filosofia é o que está subjacente à definição de preço da AWS. Embora o número e os tipos de produtos oferecidos pela AWS tenham aumentado drasticamente, nossa filosofia sobre definição de preço não mudou. Ao final de cada mês, você paga pelo que usar. Você pode iniciar ou parar de usar um produto a qualquer momento. Não são necessários contratos de longo prazo.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A AWS oferece uma variedade de serviços de computação em nuvem. Para cada produto, você paga exatamente pela quantidade de recursos que realmente usa. Esse modelo de definição de preço no estilo utilitário inclui:</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Pague pelo que usar</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Paga menos ao fazer reserva</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Pague menos quando usar mais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Paga ainda menos com o crescimento da AWS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Agora, você analisará esses conceitos fundamentais de definição de preço.</a:t>
            </a:r>
            <a:br>
              <a:rPr lang="pt-BR" sz="1100">
                <a:solidFill>
                  <a:schemeClr val="dk1"/>
                </a:solidFill>
                <a:latin typeface="Arial"/>
                <a:ea typeface="Arial"/>
                <a:cs typeface="Arial"/>
                <a:sym typeface="Arial"/>
              </a:rPr>
            </a:b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pt-BR" sz="1100">
                <a:solidFill>
                  <a:schemeClr val="dk1"/>
                </a:solidFill>
                <a:latin typeface="Arial"/>
                <a:ea typeface="Arial"/>
                <a:cs typeface="Arial"/>
                <a:sym typeface="Arial"/>
              </a:rPr>
              <a:t>Para saber mais sobre a definição de preço da AWS, consulte: </a:t>
            </a:r>
            <a:r>
              <a:rPr lang="pt-BR" sz="1100" u="sng">
                <a:solidFill>
                  <a:schemeClr val="hlink"/>
                </a:solidFill>
                <a:latin typeface="Arial"/>
                <a:ea typeface="Arial"/>
                <a:cs typeface="Arial"/>
                <a:sym typeface="Arial"/>
                <a:hlinkClick r:id="rId3"/>
              </a:rPr>
              <a:t>Visão geral de definição de preço da AWS</a:t>
            </a:r>
            <a:endParaRPr sz="1100">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9" name="Google Shape;279;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A menos que você crie datacenters para ganhar a vida, você pode ter gasto muito tempo e dinheiro construindo-os. Com a AWS, você paga apenas pelos serviços que consumir, sem grandes despesas iniciais. Com a AWS você não precisa mais dedicar recursos caros para criar uma infraestrutura dispendiosa, que inclui compra de servidores, licenças de software ou aluguel de instalações.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Adapte-se rapidamente às necessidades empresariais dinâmicas e redirecione seu foco na inovação e na invenção pagando apenas pelo que usar e pelo tempo que precisar. Todos os serviços da AWS estão disponíveis sob demanda, sem a exigência de contratos de longo prazo nem dependências de licenciamento complexo.</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4" name="Google Shape;294;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Para determinados serviços, como o Amazon Elastic Compute Cloud (Amazon EC2) e o Amazon Relational Database Service (Amazon RDS), você pode investir em capacidade reservada. Com instâncias reservadas, você pode economizar até 75% em relação à capacidade sob demanda equivalente. As instâncias reservadas estão disponíveis em três opções:</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Instância reservada com pagamento adiantado integral (ou AURI)</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Instância reservada com pagamento adiantado parcial (ou PURI)</a:t>
            </a:r>
            <a:endParaRPr/>
          </a:p>
          <a:p>
            <a:pPr marL="171450" lvl="0" indent="-171450" algn="l" rtl="0">
              <a:spcBef>
                <a:spcPts val="0"/>
              </a:spcBef>
              <a:spcAft>
                <a:spcPts val="0"/>
              </a:spcAft>
              <a:buClr>
                <a:schemeClr val="dk1"/>
              </a:buClr>
              <a:buSzPts val="1100"/>
              <a:buFont typeface="Arial"/>
              <a:buChar char="•"/>
            </a:pPr>
            <a:r>
              <a:rPr lang="pt-BR" sz="1100">
                <a:solidFill>
                  <a:schemeClr val="dk1"/>
                </a:solidFill>
                <a:latin typeface="Arial"/>
                <a:ea typeface="Arial"/>
                <a:cs typeface="Arial"/>
                <a:sym typeface="Arial"/>
              </a:rPr>
              <a:t>Instância reservada sem pagamentos adiantados (ou NURI)</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Ao comprar instâncias reservadas, você recebe um desconto maior quando faz um pagamento adiantado maior. Para maximizar suas economias, você pode fazer o pagamento adiantado integral e receber o maior desconto. As instâncias reservadas de pagamento adiantado parcial apresentam descontos menores, mas oferecem a você a opção de gastar menos inicialmente. Por fim, você pode optar por não gastar nada adiantado e receber um desconto menor, o que permite liberar capital para gastar em outros projetos.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Ao usar a capacidade reservada, sua empresa pode minimizar riscos, gerenciar orçamentos de modo mais previsível e cumprir com políticas que exigem compromissos de longo prazo.</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4" name="Google Shape;31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a:solidFill>
                  <a:schemeClr val="dk1"/>
                </a:solidFill>
                <a:latin typeface="Arial"/>
                <a:ea typeface="Arial"/>
                <a:cs typeface="Arial"/>
                <a:sym typeface="Arial"/>
              </a:rPr>
              <a:t>Com a AWS, você pode obter descontos baseados em volume e obter economias substanciais à medida que o seu uso aumenta. Para serviços como o Amazon Simple Storage Service (Amazon S3), a definição de preço é estratificada, o que significa que você paga menos por GB quando usa mais. Além disso, a transferência de dados para </a:t>
            </a:r>
            <a:r>
              <a:rPr lang="pt-BR" sz="1100" i="1">
                <a:solidFill>
                  <a:schemeClr val="dk1"/>
                </a:solidFill>
                <a:latin typeface="Arial"/>
                <a:ea typeface="Arial"/>
                <a:cs typeface="Arial"/>
                <a:sym typeface="Arial"/>
              </a:rPr>
              <a:t>dentro </a:t>
            </a:r>
            <a:r>
              <a:rPr lang="pt-BR" sz="1100">
                <a:solidFill>
                  <a:schemeClr val="dk1"/>
                </a:solidFill>
                <a:latin typeface="Arial"/>
                <a:ea typeface="Arial"/>
                <a:cs typeface="Arial"/>
                <a:sym typeface="Arial"/>
              </a:rPr>
              <a:t>é sempre gratuita. Vários serviços de armazenamento oferecem custos de armazenamento mais baixos com base nas suas necessidades. Como resultado, conforme as suas necessidades de uso da AWS aumentam, você se beneficia das economias de escala, permitindo o aumento do nível de adoção e mantendo os custos sob controle.</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pt-BR" sz="1100">
                <a:solidFill>
                  <a:schemeClr val="dk1"/>
                </a:solidFill>
                <a:latin typeface="Arial"/>
                <a:ea typeface="Arial"/>
                <a:cs typeface="Arial"/>
                <a:sym typeface="Arial"/>
              </a:rPr>
              <a:t>Com o desenvolvimento da sua empresa, a AWS também oferece opções de compra de serviços que ajudam você a contemplar suas necessidades empresariais. Por exemplo, o portfólio de serviços de armazenamento da AWS oferece opções para ajudar a diminuir a definição de preço com base na frequência em que os dados são acessados. Além disso, também oferece o desempenho necessário para recuperá-los. Para otimizar suas economias, escolha as combinações de soluções de armazenamento certas para ajudá-lo a reduzir custos e, ao mesmo tempo, preservar desempenho, segurança e confiabilidade.</a:t>
            </a: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3"/>
        <p:cNvGrpSpPr/>
        <p:nvPr/>
      </p:nvGrpSpPr>
      <p:grpSpPr>
        <a:xfrm>
          <a:off x="0" y="0"/>
          <a:ext cx="0" cy="0"/>
          <a:chOff x="0" y="0"/>
          <a:chExt cx="0" cy="0"/>
        </a:xfrm>
      </p:grpSpPr>
      <p:pic>
        <p:nvPicPr>
          <p:cNvPr id="14" name="Google Shape;14;p60"/>
          <p:cNvPicPr preferRelativeResize="0"/>
          <p:nvPr/>
        </p:nvPicPr>
        <p:blipFill rotWithShape="1">
          <a:blip r:embed="rId2">
            <a:alphaModFix/>
          </a:blip>
          <a:srcRect/>
          <a:stretch/>
        </p:blipFill>
        <p:spPr>
          <a:xfrm>
            <a:off x="-81023" y="-47919"/>
            <a:ext cx="12361762" cy="6958182"/>
          </a:xfrm>
          <a:prstGeom prst="rect">
            <a:avLst/>
          </a:prstGeom>
          <a:noFill/>
          <a:ln>
            <a:noFill/>
          </a:ln>
        </p:spPr>
      </p:pic>
      <p:sp>
        <p:nvSpPr>
          <p:cNvPr id="15" name="Google Shape;15;p60"/>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60"/>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000"/>
              <a:buNone/>
              <a:defRPr sz="2000" b="0">
                <a:solidFill>
                  <a:schemeClr val="lt1"/>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7" name="Google Shape;17;p60"/>
          <p:cNvPicPr preferRelativeResize="0"/>
          <p:nvPr/>
        </p:nvPicPr>
        <p:blipFill rotWithShape="1">
          <a:blip r:embed="rId3">
            <a:alphaModFix/>
          </a:blip>
          <a:srcRect/>
          <a:stretch/>
        </p:blipFill>
        <p:spPr>
          <a:xfrm>
            <a:off x="9931098" y="6089839"/>
            <a:ext cx="1772656" cy="449073"/>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
  <p:cSld name="Three Column">
    <p:spTree>
      <p:nvGrpSpPr>
        <p:cNvPr id="1" name="Shape 74"/>
        <p:cNvGrpSpPr/>
        <p:nvPr/>
      </p:nvGrpSpPr>
      <p:grpSpPr>
        <a:xfrm>
          <a:off x="0" y="0"/>
          <a:ext cx="0" cy="0"/>
          <a:chOff x="0" y="0"/>
          <a:chExt cx="0" cy="0"/>
        </a:xfrm>
      </p:grpSpPr>
      <p:pic>
        <p:nvPicPr>
          <p:cNvPr id="75" name="Google Shape;75;p69"/>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76" name="Google Shape;76;p69"/>
          <p:cNvSpPr txBox="1">
            <a:spLocks noGrp="1"/>
          </p:cNvSpPr>
          <p:nvPr>
            <p:ph type="title"/>
          </p:nvPr>
        </p:nvSpPr>
        <p:spPr>
          <a:xfrm>
            <a:off x="419101" y="365125"/>
            <a:ext cx="9037416"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69"/>
          <p:cNvSpPr txBox="1">
            <a:spLocks noGrp="1"/>
          </p:cNvSpPr>
          <p:nvPr>
            <p:ph type="body" idx="1"/>
          </p:nvPr>
        </p:nvSpPr>
        <p:spPr>
          <a:xfrm>
            <a:off x="419100"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6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79" name="Google Shape;79;p69"/>
          <p:cNvSpPr txBox="1">
            <a:spLocks noGrp="1"/>
          </p:cNvSpPr>
          <p:nvPr>
            <p:ph type="body" idx="2"/>
          </p:nvPr>
        </p:nvSpPr>
        <p:spPr>
          <a:xfrm>
            <a:off x="8173686"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0" name="Google Shape;80;p69"/>
          <p:cNvSpPr txBox="1">
            <a:spLocks noGrp="1"/>
          </p:cNvSpPr>
          <p:nvPr>
            <p:ph type="body" idx="3"/>
          </p:nvPr>
        </p:nvSpPr>
        <p:spPr>
          <a:xfrm>
            <a:off x="4314209"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69"/>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82" name="Google Shape;82;p69"/>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83"/>
        <p:cNvGrpSpPr/>
        <p:nvPr/>
      </p:nvGrpSpPr>
      <p:grpSpPr>
        <a:xfrm>
          <a:off x="0" y="0"/>
          <a:ext cx="0" cy="0"/>
          <a:chOff x="0" y="0"/>
          <a:chExt cx="0" cy="0"/>
        </a:xfrm>
      </p:grpSpPr>
      <p:pic>
        <p:nvPicPr>
          <p:cNvPr id="84" name="Google Shape;84;p70"/>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85" name="Google Shape;85;p7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7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87" name="Google Shape;87;p70"/>
          <p:cNvSpPr txBox="1">
            <a:spLocks noGrp="1"/>
          </p:cNvSpPr>
          <p:nvPr>
            <p:ph type="body" idx="1"/>
          </p:nvPr>
        </p:nvSpPr>
        <p:spPr>
          <a:xfrm>
            <a:off x="419099" y="2041932"/>
            <a:ext cx="11335473"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70"/>
          <p:cNvSpPr txBox="1">
            <a:spLocks noGrp="1"/>
          </p:cNvSpPr>
          <p:nvPr>
            <p:ph type="body" idx="2"/>
          </p:nvPr>
        </p:nvSpPr>
        <p:spPr>
          <a:xfrm>
            <a:off x="419100" y="1524000"/>
            <a:ext cx="11335473"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70"/>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90" name="Google Shape;90;p70"/>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de">
  <p:cSld name="Code">
    <p:spTree>
      <p:nvGrpSpPr>
        <p:cNvPr id="1" name="Shape 91"/>
        <p:cNvGrpSpPr/>
        <p:nvPr/>
      </p:nvGrpSpPr>
      <p:grpSpPr>
        <a:xfrm>
          <a:off x="0" y="0"/>
          <a:ext cx="0" cy="0"/>
          <a:chOff x="0" y="0"/>
          <a:chExt cx="0" cy="0"/>
        </a:xfrm>
      </p:grpSpPr>
      <p:pic>
        <p:nvPicPr>
          <p:cNvPr id="92" name="Google Shape;92;p71"/>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93" name="Google Shape;93;p71"/>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71"/>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5" name="Google Shape;95;p7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96" name="Google Shape;96;p71"/>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97" name="Google Shape;97;p71"/>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de 2 Up">
  <p:cSld name="Code 2 Up">
    <p:spTree>
      <p:nvGrpSpPr>
        <p:cNvPr id="1" name="Shape 98"/>
        <p:cNvGrpSpPr/>
        <p:nvPr/>
      </p:nvGrpSpPr>
      <p:grpSpPr>
        <a:xfrm>
          <a:off x="0" y="0"/>
          <a:ext cx="0" cy="0"/>
          <a:chOff x="0" y="0"/>
          <a:chExt cx="0" cy="0"/>
        </a:xfrm>
      </p:grpSpPr>
      <p:pic>
        <p:nvPicPr>
          <p:cNvPr id="99" name="Google Shape;99;p72"/>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00" name="Google Shape;100;p7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72"/>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7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103" name="Google Shape;103;p72"/>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4" name="Google Shape;104;p72"/>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05" name="Google Shape;105;p72"/>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 Picture">
  <p:cSld name="4 Picture">
    <p:spTree>
      <p:nvGrpSpPr>
        <p:cNvPr id="1" name="Shape 106"/>
        <p:cNvGrpSpPr/>
        <p:nvPr/>
      </p:nvGrpSpPr>
      <p:grpSpPr>
        <a:xfrm>
          <a:off x="0" y="0"/>
          <a:ext cx="0" cy="0"/>
          <a:chOff x="0" y="0"/>
          <a:chExt cx="0" cy="0"/>
        </a:xfrm>
      </p:grpSpPr>
      <p:pic>
        <p:nvPicPr>
          <p:cNvPr id="107" name="Google Shape;107;p73"/>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08" name="Google Shape;108;p7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9" name="Google Shape;109;p7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110" name="Google Shape;110;p73"/>
          <p:cNvSpPr txBox="1">
            <a:spLocks noGrp="1"/>
          </p:cNvSpPr>
          <p:nvPr>
            <p:ph type="body" idx="1"/>
          </p:nvPr>
        </p:nvSpPr>
        <p:spPr>
          <a:xfrm>
            <a:off x="411876"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73"/>
          <p:cNvSpPr>
            <a:spLocks noGrp="1"/>
          </p:cNvSpPr>
          <p:nvPr>
            <p:ph type="pic" idx="2"/>
          </p:nvPr>
        </p:nvSpPr>
        <p:spPr>
          <a:xfrm>
            <a:off x="419100" y="1524000"/>
            <a:ext cx="2679192" cy="2103120"/>
          </a:xfrm>
          <a:prstGeom prst="rect">
            <a:avLst/>
          </a:prstGeom>
          <a:noFill/>
          <a:ln>
            <a:noFill/>
          </a:ln>
        </p:spPr>
      </p:sp>
      <p:sp>
        <p:nvSpPr>
          <p:cNvPr id="112" name="Google Shape;112;p73"/>
          <p:cNvSpPr txBox="1">
            <a:spLocks noGrp="1"/>
          </p:cNvSpPr>
          <p:nvPr>
            <p:ph type="body" idx="3"/>
          </p:nvPr>
        </p:nvSpPr>
        <p:spPr>
          <a:xfrm>
            <a:off x="9086484"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3" name="Google Shape;113;p73"/>
          <p:cNvSpPr>
            <a:spLocks noGrp="1"/>
          </p:cNvSpPr>
          <p:nvPr>
            <p:ph type="pic" idx="4"/>
          </p:nvPr>
        </p:nvSpPr>
        <p:spPr>
          <a:xfrm>
            <a:off x="9093708" y="1524000"/>
            <a:ext cx="2679192" cy="2103120"/>
          </a:xfrm>
          <a:prstGeom prst="rect">
            <a:avLst/>
          </a:prstGeom>
          <a:noFill/>
          <a:ln>
            <a:noFill/>
          </a:ln>
        </p:spPr>
      </p:sp>
      <p:sp>
        <p:nvSpPr>
          <p:cNvPr id="114" name="Google Shape;114;p73"/>
          <p:cNvSpPr txBox="1">
            <a:spLocks noGrp="1"/>
          </p:cNvSpPr>
          <p:nvPr>
            <p:ph type="body" idx="5"/>
          </p:nvPr>
        </p:nvSpPr>
        <p:spPr>
          <a:xfrm>
            <a:off x="6200777"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 name="Google Shape;115;p73"/>
          <p:cNvSpPr>
            <a:spLocks noGrp="1"/>
          </p:cNvSpPr>
          <p:nvPr>
            <p:ph type="pic" idx="6"/>
          </p:nvPr>
        </p:nvSpPr>
        <p:spPr>
          <a:xfrm>
            <a:off x="6210469" y="1524000"/>
            <a:ext cx="2679192" cy="2103120"/>
          </a:xfrm>
          <a:prstGeom prst="rect">
            <a:avLst/>
          </a:prstGeom>
          <a:noFill/>
          <a:ln>
            <a:noFill/>
          </a:ln>
        </p:spPr>
      </p:sp>
      <p:sp>
        <p:nvSpPr>
          <p:cNvPr id="116" name="Google Shape;116;p73"/>
          <p:cNvSpPr txBox="1">
            <a:spLocks noGrp="1"/>
          </p:cNvSpPr>
          <p:nvPr>
            <p:ph type="body" idx="7"/>
          </p:nvPr>
        </p:nvSpPr>
        <p:spPr>
          <a:xfrm>
            <a:off x="3315078"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7" name="Google Shape;117;p73"/>
          <p:cNvSpPr>
            <a:spLocks noGrp="1"/>
          </p:cNvSpPr>
          <p:nvPr>
            <p:ph type="pic" idx="8"/>
          </p:nvPr>
        </p:nvSpPr>
        <p:spPr>
          <a:xfrm>
            <a:off x="3322302" y="1524000"/>
            <a:ext cx="2679192" cy="2103120"/>
          </a:xfrm>
          <a:prstGeom prst="rect">
            <a:avLst/>
          </a:prstGeom>
          <a:noFill/>
          <a:ln>
            <a:noFill/>
          </a:ln>
        </p:spPr>
      </p:sp>
      <p:sp>
        <p:nvSpPr>
          <p:cNvPr id="118" name="Google Shape;118;p73"/>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19" name="Google Shape;119;p73"/>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6 Picture">
  <p:cSld name="6 Picture">
    <p:spTree>
      <p:nvGrpSpPr>
        <p:cNvPr id="1" name="Shape 120"/>
        <p:cNvGrpSpPr/>
        <p:nvPr/>
      </p:nvGrpSpPr>
      <p:grpSpPr>
        <a:xfrm>
          <a:off x="0" y="0"/>
          <a:ext cx="0" cy="0"/>
          <a:chOff x="0" y="0"/>
          <a:chExt cx="0" cy="0"/>
        </a:xfrm>
      </p:grpSpPr>
      <p:pic>
        <p:nvPicPr>
          <p:cNvPr id="121" name="Google Shape;121;p74"/>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22" name="Google Shape;122;p7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7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124" name="Google Shape;124;p74"/>
          <p:cNvSpPr txBox="1">
            <a:spLocks noGrp="1"/>
          </p:cNvSpPr>
          <p:nvPr>
            <p:ph type="body" idx="1"/>
          </p:nvPr>
        </p:nvSpPr>
        <p:spPr>
          <a:xfrm>
            <a:off x="411876"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5" name="Google Shape;125;p74"/>
          <p:cNvSpPr>
            <a:spLocks noGrp="1"/>
          </p:cNvSpPr>
          <p:nvPr>
            <p:ph type="pic" idx="2"/>
          </p:nvPr>
        </p:nvSpPr>
        <p:spPr>
          <a:xfrm>
            <a:off x="419100" y="1524000"/>
            <a:ext cx="3611880" cy="1755648"/>
          </a:xfrm>
          <a:prstGeom prst="rect">
            <a:avLst/>
          </a:prstGeom>
          <a:noFill/>
          <a:ln>
            <a:noFill/>
          </a:ln>
        </p:spPr>
      </p:sp>
      <p:sp>
        <p:nvSpPr>
          <p:cNvPr id="126" name="Google Shape;126;p74"/>
          <p:cNvSpPr txBox="1">
            <a:spLocks noGrp="1"/>
          </p:cNvSpPr>
          <p:nvPr>
            <p:ph type="body" idx="3"/>
          </p:nvPr>
        </p:nvSpPr>
        <p:spPr>
          <a:xfrm>
            <a:off x="8153796"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74"/>
          <p:cNvSpPr>
            <a:spLocks noGrp="1"/>
          </p:cNvSpPr>
          <p:nvPr>
            <p:ph type="pic" idx="4"/>
          </p:nvPr>
        </p:nvSpPr>
        <p:spPr>
          <a:xfrm>
            <a:off x="8161020" y="1524000"/>
            <a:ext cx="3611880" cy="1755648"/>
          </a:xfrm>
          <a:prstGeom prst="rect">
            <a:avLst/>
          </a:prstGeom>
          <a:noFill/>
          <a:ln>
            <a:noFill/>
          </a:ln>
        </p:spPr>
      </p:sp>
      <p:sp>
        <p:nvSpPr>
          <p:cNvPr id="128" name="Google Shape;128;p74"/>
          <p:cNvSpPr txBox="1">
            <a:spLocks noGrp="1"/>
          </p:cNvSpPr>
          <p:nvPr>
            <p:ph type="body" idx="5"/>
          </p:nvPr>
        </p:nvSpPr>
        <p:spPr>
          <a:xfrm>
            <a:off x="4294312"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9" name="Google Shape;129;p74"/>
          <p:cNvSpPr>
            <a:spLocks noGrp="1"/>
          </p:cNvSpPr>
          <p:nvPr>
            <p:ph type="pic" idx="6"/>
          </p:nvPr>
        </p:nvSpPr>
        <p:spPr>
          <a:xfrm>
            <a:off x="4301536" y="1524000"/>
            <a:ext cx="3611880" cy="1755648"/>
          </a:xfrm>
          <a:prstGeom prst="rect">
            <a:avLst/>
          </a:prstGeom>
          <a:noFill/>
          <a:ln>
            <a:noFill/>
          </a:ln>
        </p:spPr>
      </p:sp>
      <p:sp>
        <p:nvSpPr>
          <p:cNvPr id="130" name="Google Shape;130;p74"/>
          <p:cNvSpPr txBox="1">
            <a:spLocks noGrp="1"/>
          </p:cNvSpPr>
          <p:nvPr>
            <p:ph type="body" idx="7"/>
          </p:nvPr>
        </p:nvSpPr>
        <p:spPr>
          <a:xfrm>
            <a:off x="411876"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1" name="Google Shape;131;p74"/>
          <p:cNvSpPr>
            <a:spLocks noGrp="1"/>
          </p:cNvSpPr>
          <p:nvPr>
            <p:ph type="pic" idx="8"/>
          </p:nvPr>
        </p:nvSpPr>
        <p:spPr>
          <a:xfrm>
            <a:off x="419100" y="3934689"/>
            <a:ext cx="3611880" cy="1755648"/>
          </a:xfrm>
          <a:prstGeom prst="rect">
            <a:avLst/>
          </a:prstGeom>
          <a:noFill/>
          <a:ln>
            <a:noFill/>
          </a:ln>
        </p:spPr>
      </p:sp>
      <p:sp>
        <p:nvSpPr>
          <p:cNvPr id="132" name="Google Shape;132;p74"/>
          <p:cNvSpPr txBox="1">
            <a:spLocks noGrp="1"/>
          </p:cNvSpPr>
          <p:nvPr>
            <p:ph type="body" idx="9"/>
          </p:nvPr>
        </p:nvSpPr>
        <p:spPr>
          <a:xfrm>
            <a:off x="8153796"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3" name="Google Shape;133;p74"/>
          <p:cNvSpPr>
            <a:spLocks noGrp="1"/>
          </p:cNvSpPr>
          <p:nvPr>
            <p:ph type="pic" idx="13"/>
          </p:nvPr>
        </p:nvSpPr>
        <p:spPr>
          <a:xfrm>
            <a:off x="8161020" y="3934689"/>
            <a:ext cx="3611880" cy="1755648"/>
          </a:xfrm>
          <a:prstGeom prst="rect">
            <a:avLst/>
          </a:prstGeom>
          <a:noFill/>
          <a:ln>
            <a:noFill/>
          </a:ln>
        </p:spPr>
      </p:sp>
      <p:sp>
        <p:nvSpPr>
          <p:cNvPr id="134" name="Google Shape;134;p74"/>
          <p:cNvSpPr txBox="1">
            <a:spLocks noGrp="1"/>
          </p:cNvSpPr>
          <p:nvPr>
            <p:ph type="body" idx="14"/>
          </p:nvPr>
        </p:nvSpPr>
        <p:spPr>
          <a:xfrm>
            <a:off x="4294312"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5" name="Google Shape;135;p74"/>
          <p:cNvSpPr>
            <a:spLocks noGrp="1"/>
          </p:cNvSpPr>
          <p:nvPr>
            <p:ph type="pic" idx="15"/>
          </p:nvPr>
        </p:nvSpPr>
        <p:spPr>
          <a:xfrm>
            <a:off x="4301536" y="3934689"/>
            <a:ext cx="3611880" cy="1755648"/>
          </a:xfrm>
          <a:prstGeom prst="rect">
            <a:avLst/>
          </a:prstGeom>
          <a:noFill/>
          <a:ln>
            <a:noFill/>
          </a:ln>
        </p:spPr>
      </p:sp>
      <p:sp>
        <p:nvSpPr>
          <p:cNvPr id="136" name="Google Shape;136;p74"/>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37" name="Google Shape;137;p74"/>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Icons">
  <p:cSld name="Icons">
    <p:spTree>
      <p:nvGrpSpPr>
        <p:cNvPr id="1" name="Shape 138"/>
        <p:cNvGrpSpPr/>
        <p:nvPr/>
      </p:nvGrpSpPr>
      <p:grpSpPr>
        <a:xfrm>
          <a:off x="0" y="0"/>
          <a:ext cx="0" cy="0"/>
          <a:chOff x="0" y="0"/>
          <a:chExt cx="0" cy="0"/>
        </a:xfrm>
      </p:grpSpPr>
      <p:sp>
        <p:nvSpPr>
          <p:cNvPr id="139" name="Google Shape;139;p75"/>
          <p:cNvSpPr txBox="1">
            <a:spLocks noGrp="1"/>
          </p:cNvSpPr>
          <p:nvPr>
            <p:ph type="body" idx="1"/>
          </p:nvPr>
        </p:nvSpPr>
        <p:spPr>
          <a:xfrm>
            <a:off x="411876"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0" name="Google Shape;140;p75"/>
          <p:cNvSpPr>
            <a:spLocks noGrp="1"/>
          </p:cNvSpPr>
          <p:nvPr>
            <p:ph type="pic" idx="2"/>
          </p:nvPr>
        </p:nvSpPr>
        <p:spPr>
          <a:xfrm>
            <a:off x="1069259" y="2626296"/>
            <a:ext cx="1188720" cy="1188720"/>
          </a:xfrm>
          <a:prstGeom prst="rect">
            <a:avLst/>
          </a:prstGeom>
          <a:noFill/>
          <a:ln>
            <a:noFill/>
          </a:ln>
        </p:spPr>
      </p:sp>
      <p:sp>
        <p:nvSpPr>
          <p:cNvPr id="141" name="Google Shape;141;p75"/>
          <p:cNvSpPr txBox="1">
            <a:spLocks noGrp="1"/>
          </p:cNvSpPr>
          <p:nvPr>
            <p:ph type="body" idx="3"/>
          </p:nvPr>
        </p:nvSpPr>
        <p:spPr>
          <a:xfrm>
            <a:off x="9086484"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75"/>
          <p:cNvSpPr txBox="1">
            <a:spLocks noGrp="1"/>
          </p:cNvSpPr>
          <p:nvPr>
            <p:ph type="body" idx="4"/>
          </p:nvPr>
        </p:nvSpPr>
        <p:spPr>
          <a:xfrm>
            <a:off x="6177027"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75"/>
          <p:cNvSpPr txBox="1">
            <a:spLocks noGrp="1"/>
          </p:cNvSpPr>
          <p:nvPr>
            <p:ph type="body" idx="5"/>
          </p:nvPr>
        </p:nvSpPr>
        <p:spPr>
          <a:xfrm>
            <a:off x="3315078"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4" name="Google Shape;144;p75"/>
          <p:cNvSpPr>
            <a:spLocks noGrp="1"/>
          </p:cNvSpPr>
          <p:nvPr>
            <p:ph type="pic" idx="6"/>
          </p:nvPr>
        </p:nvSpPr>
        <p:spPr>
          <a:xfrm>
            <a:off x="4049966" y="2626296"/>
            <a:ext cx="1188720" cy="1188720"/>
          </a:xfrm>
          <a:prstGeom prst="rect">
            <a:avLst/>
          </a:prstGeom>
          <a:noFill/>
          <a:ln>
            <a:noFill/>
          </a:ln>
        </p:spPr>
      </p:sp>
      <p:sp>
        <p:nvSpPr>
          <p:cNvPr id="145" name="Google Shape;145;p75"/>
          <p:cNvSpPr>
            <a:spLocks noGrp="1"/>
          </p:cNvSpPr>
          <p:nvPr>
            <p:ph type="pic" idx="7"/>
          </p:nvPr>
        </p:nvSpPr>
        <p:spPr>
          <a:xfrm>
            <a:off x="6911919" y="2626296"/>
            <a:ext cx="1188720" cy="1188720"/>
          </a:xfrm>
          <a:prstGeom prst="rect">
            <a:avLst/>
          </a:prstGeom>
          <a:noFill/>
          <a:ln>
            <a:noFill/>
          </a:ln>
        </p:spPr>
      </p:sp>
      <p:sp>
        <p:nvSpPr>
          <p:cNvPr id="146" name="Google Shape;146;p75"/>
          <p:cNvSpPr>
            <a:spLocks noGrp="1"/>
          </p:cNvSpPr>
          <p:nvPr>
            <p:ph type="pic" idx="8"/>
          </p:nvPr>
        </p:nvSpPr>
        <p:spPr>
          <a:xfrm>
            <a:off x="9773872" y="2626296"/>
            <a:ext cx="1188720" cy="1188720"/>
          </a:xfrm>
          <a:prstGeom prst="rect">
            <a:avLst/>
          </a:prstGeom>
          <a:noFill/>
          <a:ln>
            <a:noFill/>
          </a:ln>
        </p:spPr>
      </p:sp>
      <p:sp>
        <p:nvSpPr>
          <p:cNvPr id="147" name="Google Shape;147;p75"/>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48" name="Google Shape;148;p75"/>
          <p:cNvPicPr preferRelativeResize="0"/>
          <p:nvPr/>
        </p:nvPicPr>
        <p:blipFill rotWithShape="1">
          <a:blip r:embed="rId2">
            <a:alphaModFix/>
          </a:blip>
          <a:srcRect/>
          <a:stretch/>
        </p:blipFill>
        <p:spPr>
          <a:xfrm>
            <a:off x="9909200" y="365126"/>
            <a:ext cx="1772652" cy="449072"/>
          </a:xfrm>
          <a:prstGeom prst="rect">
            <a:avLst/>
          </a:prstGeom>
          <a:noFill/>
          <a:ln>
            <a:noFill/>
          </a:ln>
        </p:spPr>
      </p:pic>
      <p:pic>
        <p:nvPicPr>
          <p:cNvPr id="149" name="Google Shape;149;p75"/>
          <p:cNvPicPr preferRelativeResize="0"/>
          <p:nvPr/>
        </p:nvPicPr>
        <p:blipFill rotWithShape="1">
          <a:blip r:embed="rId3">
            <a:alphaModFix/>
          </a:blip>
          <a:srcRect l="75552" t="60520" r="3438" b="3809"/>
          <a:stretch/>
        </p:blipFill>
        <p:spPr>
          <a:xfrm rot="10800000">
            <a:off x="-1" y="-2"/>
            <a:ext cx="2268187" cy="2166103"/>
          </a:xfrm>
          <a:prstGeom prst="rect">
            <a:avLst/>
          </a:prstGeom>
          <a:noFill/>
          <a:ln>
            <a:noFill/>
          </a:ln>
        </p:spPr>
      </p:pic>
      <p:sp>
        <p:nvSpPr>
          <p:cNvPr id="150" name="Google Shape;150;p7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able 1">
  <p:cSld name="Table 1">
    <p:spTree>
      <p:nvGrpSpPr>
        <p:cNvPr id="1" name="Shape 151"/>
        <p:cNvGrpSpPr/>
        <p:nvPr/>
      </p:nvGrpSpPr>
      <p:grpSpPr>
        <a:xfrm>
          <a:off x="0" y="0"/>
          <a:ext cx="0" cy="0"/>
          <a:chOff x="0" y="0"/>
          <a:chExt cx="0" cy="0"/>
        </a:xfrm>
      </p:grpSpPr>
      <p:sp>
        <p:nvSpPr>
          <p:cNvPr id="152" name="Google Shape;152;p76"/>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153" name="Google Shape;153;p76"/>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54" name="Google Shape;154;p76"/>
          <p:cNvPicPr preferRelativeResize="0"/>
          <p:nvPr/>
        </p:nvPicPr>
        <p:blipFill rotWithShape="1">
          <a:blip r:embed="rId2">
            <a:alphaModFix/>
          </a:blip>
          <a:srcRect/>
          <a:stretch/>
        </p:blipFill>
        <p:spPr>
          <a:xfrm>
            <a:off x="2469" y="5"/>
            <a:ext cx="12188952" cy="1143000"/>
          </a:xfrm>
          <a:prstGeom prst="rect">
            <a:avLst/>
          </a:prstGeom>
          <a:noFill/>
          <a:ln>
            <a:noFill/>
          </a:ln>
        </p:spPr>
      </p:pic>
      <p:pic>
        <p:nvPicPr>
          <p:cNvPr id="155" name="Google Shape;155;p76"/>
          <p:cNvPicPr preferRelativeResize="0"/>
          <p:nvPr/>
        </p:nvPicPr>
        <p:blipFill rotWithShape="1">
          <a:blip r:embed="rId3">
            <a:alphaModFix/>
          </a:blip>
          <a:srcRect/>
          <a:stretch/>
        </p:blipFill>
        <p:spPr>
          <a:xfrm>
            <a:off x="9909198" y="365126"/>
            <a:ext cx="1772656" cy="449073"/>
          </a:xfrm>
          <a:prstGeom prst="rect">
            <a:avLst/>
          </a:prstGeom>
          <a:noFill/>
          <a:ln>
            <a:noFill/>
          </a:ln>
        </p:spPr>
      </p:pic>
      <p:sp>
        <p:nvSpPr>
          <p:cNvPr id="156" name="Google Shape;156;p7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2">
  <p:cSld name="Table 2">
    <p:spTree>
      <p:nvGrpSpPr>
        <p:cNvPr id="1" name="Shape 157"/>
        <p:cNvGrpSpPr/>
        <p:nvPr/>
      </p:nvGrpSpPr>
      <p:grpSpPr>
        <a:xfrm>
          <a:off x="0" y="0"/>
          <a:ext cx="0" cy="0"/>
          <a:chOff x="0" y="0"/>
          <a:chExt cx="0" cy="0"/>
        </a:xfrm>
      </p:grpSpPr>
      <p:pic>
        <p:nvPicPr>
          <p:cNvPr id="158" name="Google Shape;158;p77"/>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59" name="Google Shape;159;p7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77"/>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77"/>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162" name="Google Shape;162;p77"/>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3">
  <p:cSld name="Table 3">
    <p:spTree>
      <p:nvGrpSpPr>
        <p:cNvPr id="1" name="Shape 163"/>
        <p:cNvGrpSpPr/>
        <p:nvPr/>
      </p:nvGrpSpPr>
      <p:grpSpPr>
        <a:xfrm>
          <a:off x="0" y="0"/>
          <a:ext cx="0" cy="0"/>
          <a:chOff x="0" y="0"/>
          <a:chExt cx="0" cy="0"/>
        </a:xfrm>
      </p:grpSpPr>
      <p:pic>
        <p:nvPicPr>
          <p:cNvPr id="164" name="Google Shape;164;p78"/>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65" name="Google Shape;165;p7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6" name="Google Shape;166;p78"/>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78"/>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168" name="Google Shape;168;p78"/>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lumn">
  <p:cSld name="Two Column">
    <p:spTree>
      <p:nvGrpSpPr>
        <p:cNvPr id="1" name="Shape 18"/>
        <p:cNvGrpSpPr/>
        <p:nvPr/>
      </p:nvGrpSpPr>
      <p:grpSpPr>
        <a:xfrm>
          <a:off x="0" y="0"/>
          <a:ext cx="0" cy="0"/>
          <a:chOff x="0" y="0"/>
          <a:chExt cx="0" cy="0"/>
        </a:xfrm>
      </p:grpSpPr>
      <p:pic>
        <p:nvPicPr>
          <p:cNvPr id="19" name="Google Shape;19;p61"/>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0" name="Google Shape;20;p61"/>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61"/>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 name="Google Shape;22;p6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23" name="Google Shape;23;p61"/>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61"/>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5" name="Google Shape;25;p61"/>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Light">
  <p:cSld name="Title Only Light">
    <p:spTree>
      <p:nvGrpSpPr>
        <p:cNvPr id="1" name="Shape 169"/>
        <p:cNvGrpSpPr/>
        <p:nvPr/>
      </p:nvGrpSpPr>
      <p:grpSpPr>
        <a:xfrm>
          <a:off x="0" y="0"/>
          <a:ext cx="0" cy="0"/>
          <a:chOff x="0" y="0"/>
          <a:chExt cx="0" cy="0"/>
        </a:xfrm>
      </p:grpSpPr>
      <p:sp>
        <p:nvSpPr>
          <p:cNvPr id="170" name="Google Shape;170;p7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000"/>
              <a:buFont typeface="Arial"/>
              <a:buNone/>
              <a:defRPr sz="4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1" name="Google Shape;171;p79"/>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72" name="Google Shape;172;p79"/>
          <p:cNvPicPr preferRelativeResize="0"/>
          <p:nvPr/>
        </p:nvPicPr>
        <p:blipFill rotWithShape="1">
          <a:blip r:embed="rId2">
            <a:alphaModFix/>
          </a:blip>
          <a:srcRect/>
          <a:stretch/>
        </p:blipFill>
        <p:spPr>
          <a:xfrm>
            <a:off x="9909200" y="365125"/>
            <a:ext cx="1772652" cy="449072"/>
          </a:xfrm>
          <a:prstGeom prst="rect">
            <a:avLst/>
          </a:prstGeom>
          <a:noFill/>
          <a:ln>
            <a:noFill/>
          </a:ln>
        </p:spPr>
      </p:pic>
      <p:sp>
        <p:nvSpPr>
          <p:cNvPr id="173" name="Google Shape;173;p7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Diagram">
  <p:cSld name="Diagram">
    <p:spTree>
      <p:nvGrpSpPr>
        <p:cNvPr id="1" name="Shape 174"/>
        <p:cNvGrpSpPr/>
        <p:nvPr/>
      </p:nvGrpSpPr>
      <p:grpSpPr>
        <a:xfrm>
          <a:off x="0" y="0"/>
          <a:ext cx="0" cy="0"/>
          <a:chOff x="0" y="0"/>
          <a:chExt cx="0" cy="0"/>
        </a:xfrm>
      </p:grpSpPr>
      <p:sp>
        <p:nvSpPr>
          <p:cNvPr id="175" name="Google Shape;175;p80"/>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6" name="Google Shape;176;p8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177" name="Google Shape;177;p80"/>
          <p:cNvPicPr preferRelativeResize="0"/>
          <p:nvPr/>
        </p:nvPicPr>
        <p:blipFill rotWithShape="1">
          <a:blip r:embed="rId2">
            <a:alphaModFix/>
          </a:blip>
          <a:srcRect/>
          <a:stretch/>
        </p:blipFill>
        <p:spPr>
          <a:xfrm>
            <a:off x="9909200" y="365125"/>
            <a:ext cx="1772652" cy="449072"/>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se Study">
  <p:cSld name="Case Study">
    <p:spTree>
      <p:nvGrpSpPr>
        <p:cNvPr id="1" name="Shape 178"/>
        <p:cNvGrpSpPr/>
        <p:nvPr/>
      </p:nvGrpSpPr>
      <p:grpSpPr>
        <a:xfrm>
          <a:off x="0" y="0"/>
          <a:ext cx="0" cy="0"/>
          <a:chOff x="0" y="0"/>
          <a:chExt cx="0" cy="0"/>
        </a:xfrm>
      </p:grpSpPr>
      <p:sp>
        <p:nvSpPr>
          <p:cNvPr id="179" name="Google Shape;179;p81"/>
          <p:cNvSpPr txBox="1">
            <a:spLocks noGrp="1"/>
          </p:cNvSpPr>
          <p:nvPr>
            <p:ph type="title"/>
          </p:nvPr>
        </p:nvSpPr>
        <p:spPr>
          <a:xfrm>
            <a:off x="419100" y="365125"/>
            <a:ext cx="829818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000"/>
              <a:buFont typeface="Arial"/>
              <a:buNone/>
              <a:defRPr sz="4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81"/>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181" name="Google Shape;181;p81"/>
          <p:cNvSpPr txBox="1">
            <a:spLocks noGrp="1"/>
          </p:cNvSpPr>
          <p:nvPr>
            <p:ph type="body" idx="1"/>
          </p:nvPr>
        </p:nvSpPr>
        <p:spPr>
          <a:xfrm>
            <a:off x="6076191"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p81"/>
          <p:cNvSpPr txBox="1">
            <a:spLocks noGrp="1"/>
          </p:cNvSpPr>
          <p:nvPr>
            <p:ph type="body" idx="2"/>
          </p:nvPr>
        </p:nvSpPr>
        <p:spPr>
          <a:xfrm>
            <a:off x="3251457"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3" name="Google Shape;183;p81"/>
          <p:cNvSpPr txBox="1">
            <a:spLocks noGrp="1"/>
          </p:cNvSpPr>
          <p:nvPr>
            <p:ph type="body" idx="3"/>
          </p:nvPr>
        </p:nvSpPr>
        <p:spPr>
          <a:xfrm>
            <a:off x="419100"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4" name="Google Shape;184;p81"/>
          <p:cNvSpPr txBox="1">
            <a:spLocks noGrp="1"/>
          </p:cNvSpPr>
          <p:nvPr>
            <p:ph type="body" idx="4"/>
          </p:nvPr>
        </p:nvSpPr>
        <p:spPr>
          <a:xfrm>
            <a:off x="419102"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5" name="Google Shape;185;p81"/>
          <p:cNvSpPr/>
          <p:nvPr/>
        </p:nvSpPr>
        <p:spPr>
          <a:xfrm>
            <a:off x="9029701" y="0"/>
            <a:ext cx="3188474" cy="6875492"/>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761"/>
              <a:buFont typeface="Arial"/>
              <a:buNone/>
            </a:pPr>
            <a:endParaRPr sz="1761" b="0" i="0" u="none" strike="noStrike" cap="none">
              <a:solidFill>
                <a:srgbClr val="FFFFFF"/>
              </a:solidFill>
              <a:latin typeface="Arial"/>
              <a:ea typeface="Arial"/>
              <a:cs typeface="Arial"/>
              <a:sym typeface="Arial"/>
            </a:endParaRPr>
          </a:p>
        </p:txBody>
      </p:sp>
      <p:sp>
        <p:nvSpPr>
          <p:cNvPr id="186" name="Google Shape;186;p81"/>
          <p:cNvSpPr/>
          <p:nvPr/>
        </p:nvSpPr>
        <p:spPr>
          <a:xfrm>
            <a:off x="0" y="4020640"/>
            <a:ext cx="9029700" cy="283736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761"/>
              <a:buFont typeface="Arial"/>
              <a:buNone/>
            </a:pPr>
            <a:endParaRPr sz="1761" b="0" i="0" u="none" strike="noStrike" cap="none">
              <a:solidFill>
                <a:srgbClr val="FFFFFF"/>
              </a:solidFill>
              <a:latin typeface="Arial"/>
              <a:ea typeface="Arial"/>
              <a:cs typeface="Arial"/>
              <a:sym typeface="Arial"/>
            </a:endParaRPr>
          </a:p>
        </p:txBody>
      </p:sp>
      <p:sp>
        <p:nvSpPr>
          <p:cNvPr id="187" name="Google Shape;187;p81"/>
          <p:cNvSpPr txBox="1">
            <a:spLocks noGrp="1"/>
          </p:cNvSpPr>
          <p:nvPr>
            <p:ph type="body" idx="5"/>
          </p:nvPr>
        </p:nvSpPr>
        <p:spPr>
          <a:xfrm>
            <a:off x="9327146" y="365126"/>
            <a:ext cx="2445755" cy="951555"/>
          </a:xfrm>
          <a:prstGeom prst="rect">
            <a:avLst/>
          </a:prstGeom>
          <a:solidFill>
            <a:schemeClr val="lt1"/>
          </a:solid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2800"/>
              <a:buNone/>
              <a:defRPr>
                <a:solidFill>
                  <a:schemeClr val="lt2"/>
                </a:solidFill>
              </a:defRPr>
            </a:lvl1pPr>
            <a:lvl2pPr marL="914400" lvl="1" indent="-381000" algn="l">
              <a:lnSpc>
                <a:spcPct val="90000"/>
              </a:lnSpc>
              <a:spcBef>
                <a:spcPts val="500"/>
              </a:spcBef>
              <a:spcAft>
                <a:spcPts val="0"/>
              </a:spcAft>
              <a:buClr>
                <a:schemeClr val="lt2"/>
              </a:buClr>
              <a:buSzPts val="2400"/>
              <a:buChar char="•"/>
              <a:defRPr>
                <a:solidFill>
                  <a:schemeClr val="lt2"/>
                </a:solidFill>
              </a:defRPr>
            </a:lvl2pPr>
            <a:lvl3pPr marL="1371600" lvl="2" indent="-355600" algn="l">
              <a:lnSpc>
                <a:spcPct val="90000"/>
              </a:lnSpc>
              <a:spcBef>
                <a:spcPts val="500"/>
              </a:spcBef>
              <a:spcAft>
                <a:spcPts val="0"/>
              </a:spcAft>
              <a:buClr>
                <a:schemeClr val="lt2"/>
              </a:buClr>
              <a:buSzPts val="2000"/>
              <a:buChar char="•"/>
              <a:defRPr>
                <a:solidFill>
                  <a:schemeClr val="lt2"/>
                </a:solidFill>
              </a:defRPr>
            </a:lvl3pPr>
            <a:lvl4pPr marL="1828800" lvl="3" indent="-342900" algn="l">
              <a:lnSpc>
                <a:spcPct val="90000"/>
              </a:lnSpc>
              <a:spcBef>
                <a:spcPts val="500"/>
              </a:spcBef>
              <a:spcAft>
                <a:spcPts val="0"/>
              </a:spcAft>
              <a:buClr>
                <a:schemeClr val="lt2"/>
              </a:buClr>
              <a:buSzPts val="1800"/>
              <a:buChar char="•"/>
              <a:defRPr>
                <a:solidFill>
                  <a:schemeClr val="lt2"/>
                </a:solidFill>
              </a:defRPr>
            </a:lvl4pPr>
            <a:lvl5pPr marL="2286000" lvl="4" indent="-342900" algn="l">
              <a:lnSpc>
                <a:spcPct val="90000"/>
              </a:lnSpc>
              <a:spcBef>
                <a:spcPts val="500"/>
              </a:spcBef>
              <a:spcAft>
                <a:spcPts val="0"/>
              </a:spcAft>
              <a:buClr>
                <a:schemeClr val="lt2"/>
              </a:buClr>
              <a:buSzPts val="1800"/>
              <a:buChar char="•"/>
              <a:defRPr>
                <a:solidFill>
                  <a:schemeClr val="lt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8" name="Google Shape;188;p81"/>
          <p:cNvSpPr txBox="1">
            <a:spLocks noGrp="1"/>
          </p:cNvSpPr>
          <p:nvPr>
            <p:ph type="body" idx="6"/>
          </p:nvPr>
        </p:nvSpPr>
        <p:spPr>
          <a:xfrm>
            <a:off x="3259838"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9" name="Google Shape;189;p81"/>
          <p:cNvSpPr txBox="1">
            <a:spLocks noGrp="1"/>
          </p:cNvSpPr>
          <p:nvPr>
            <p:ph type="body" idx="7"/>
          </p:nvPr>
        </p:nvSpPr>
        <p:spPr>
          <a:xfrm>
            <a:off x="6076190"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0" name="Google Shape;190;p81"/>
          <p:cNvSpPr txBox="1">
            <a:spLocks noGrp="1"/>
          </p:cNvSpPr>
          <p:nvPr>
            <p:ph type="body" idx="8"/>
          </p:nvPr>
        </p:nvSpPr>
        <p:spPr>
          <a:xfrm>
            <a:off x="790222" y="4444327"/>
            <a:ext cx="7571082" cy="1311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1" name="Google Shape;191;p81"/>
          <p:cNvSpPr txBox="1">
            <a:spLocks noGrp="1"/>
          </p:cNvSpPr>
          <p:nvPr>
            <p:ph type="body" idx="9"/>
          </p:nvPr>
        </p:nvSpPr>
        <p:spPr>
          <a:xfrm>
            <a:off x="790222" y="5870446"/>
            <a:ext cx="7942034" cy="41370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92" name="Google Shape;192;p81"/>
          <p:cNvPicPr preferRelativeResize="0"/>
          <p:nvPr/>
        </p:nvPicPr>
        <p:blipFill rotWithShape="1">
          <a:blip r:embed="rId2">
            <a:alphaModFix/>
          </a:blip>
          <a:srcRect/>
          <a:stretch/>
        </p:blipFill>
        <p:spPr>
          <a:xfrm>
            <a:off x="9396238" y="6089840"/>
            <a:ext cx="1772656" cy="449073"/>
          </a:xfrm>
          <a:prstGeom prst="rect">
            <a:avLst/>
          </a:prstGeom>
          <a:noFill/>
          <a:ln>
            <a:noFill/>
          </a:ln>
        </p:spPr>
      </p:pic>
      <p:sp>
        <p:nvSpPr>
          <p:cNvPr id="193" name="Google Shape;193;p81"/>
          <p:cNvSpPr txBox="1">
            <a:spLocks noGrp="1"/>
          </p:cNvSpPr>
          <p:nvPr>
            <p:ph type="ftr" idx="11"/>
          </p:nvPr>
        </p:nvSpPr>
        <p:spPr>
          <a:xfrm>
            <a:off x="419100"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81"/>
          <p:cNvSpPr txBox="1">
            <a:spLocks noGrp="1"/>
          </p:cNvSpPr>
          <p:nvPr>
            <p:ph type="body" idx="13"/>
          </p:nvPr>
        </p:nvSpPr>
        <p:spPr>
          <a:xfrm>
            <a:off x="9327093" y="1564153"/>
            <a:ext cx="2445808" cy="121291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333"/>
              <a:buNone/>
              <a:defRPr sz="1333">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5" name="Google Shape;195;p81"/>
          <p:cNvSpPr txBox="1"/>
          <p:nvPr/>
        </p:nvSpPr>
        <p:spPr>
          <a:xfrm>
            <a:off x="290923" y="3889248"/>
            <a:ext cx="770467" cy="230845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4400" b="0" i="0" u="none" strike="noStrike" cap="none" baseline="30000">
                <a:solidFill>
                  <a:schemeClr val="lt1"/>
                </a:solidFill>
                <a:latin typeface="Arial"/>
                <a:ea typeface="Arial"/>
                <a:cs typeface="Arial"/>
                <a:sym typeface="Arial"/>
              </a:rPr>
              <a:t>“</a:t>
            </a:r>
            <a:endParaRPr sz="14400" b="0" i="0" u="none" strike="noStrike" cap="none">
              <a:solidFill>
                <a:schemeClr val="lt1"/>
              </a:solidFill>
              <a:latin typeface="Arial"/>
              <a:ea typeface="Arial"/>
              <a:cs typeface="Arial"/>
              <a:sym typeface="Arial"/>
            </a:endParaRPr>
          </a:p>
        </p:txBody>
      </p:sp>
      <p:sp>
        <p:nvSpPr>
          <p:cNvPr id="196" name="Google Shape;196;p81"/>
          <p:cNvSpPr txBox="1">
            <a:spLocks noGrp="1"/>
          </p:cNvSpPr>
          <p:nvPr>
            <p:ph type="body" idx="14"/>
          </p:nvPr>
        </p:nvSpPr>
        <p:spPr>
          <a:xfrm>
            <a:off x="9327145" y="3177326"/>
            <a:ext cx="2445808" cy="27584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333"/>
              <a:buNone/>
              <a:defRPr sz="1333">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7" name="Google Shape;197;p81"/>
          <p:cNvSpPr txBox="1">
            <a:spLocks noGrp="1"/>
          </p:cNvSpPr>
          <p:nvPr>
            <p:ph type="body" idx="15"/>
          </p:nvPr>
        </p:nvSpPr>
        <p:spPr>
          <a:xfrm>
            <a:off x="9327092" y="2880834"/>
            <a:ext cx="2445808" cy="2964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solidFill>
                  <a:schemeClr val="lt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Pull Quote">
  <p:cSld name="Pull Quote">
    <p:bg>
      <p:bgPr>
        <a:solidFill>
          <a:srgbClr val="222E3C"/>
        </a:solidFill>
        <a:effectLst/>
      </p:bgPr>
    </p:bg>
    <p:spTree>
      <p:nvGrpSpPr>
        <p:cNvPr id="1" name="Shape 198"/>
        <p:cNvGrpSpPr/>
        <p:nvPr/>
      </p:nvGrpSpPr>
      <p:grpSpPr>
        <a:xfrm>
          <a:off x="0" y="0"/>
          <a:ext cx="0" cy="0"/>
          <a:chOff x="0" y="0"/>
          <a:chExt cx="0" cy="0"/>
        </a:xfrm>
      </p:grpSpPr>
      <p:sp>
        <p:nvSpPr>
          <p:cNvPr id="199" name="Google Shape;199;p82"/>
          <p:cNvSpPr txBox="1">
            <a:spLocks noGrp="1"/>
          </p:cNvSpPr>
          <p:nvPr>
            <p:ph type="title"/>
          </p:nvPr>
        </p:nvSpPr>
        <p:spPr>
          <a:xfrm>
            <a:off x="419100" y="1361287"/>
            <a:ext cx="11353800" cy="34163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0" name="Google Shape;200;p82"/>
          <p:cNvSpPr/>
          <p:nvPr/>
        </p:nvSpPr>
        <p:spPr>
          <a:xfrm>
            <a:off x="0" y="1444414"/>
            <a:ext cx="320634" cy="633768"/>
          </a:xfrm>
          <a:prstGeom prst="rect">
            <a:avLst/>
          </a:prstGeom>
          <a:solidFill>
            <a:srgbClr val="36C2B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201" name="Google Shape;201;p82"/>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 name="Google Shape;202;p82"/>
          <p:cNvSpPr txBox="1">
            <a:spLocks noGrp="1"/>
          </p:cNvSpPr>
          <p:nvPr>
            <p:ph type="body" idx="1"/>
          </p:nvPr>
        </p:nvSpPr>
        <p:spPr>
          <a:xfrm>
            <a:off x="419100" y="5024594"/>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03" name="Google Shape;203;p82"/>
          <p:cNvPicPr preferRelativeResize="0"/>
          <p:nvPr/>
        </p:nvPicPr>
        <p:blipFill rotWithShape="1">
          <a:blip r:embed="rId2">
            <a:alphaModFix/>
          </a:blip>
          <a:srcRect/>
          <a:stretch/>
        </p:blipFill>
        <p:spPr>
          <a:xfrm>
            <a:off x="9931098" y="6089839"/>
            <a:ext cx="1772656" cy="44907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ype="obj">
  <p:cSld name="OBJECT">
    <p:spTree>
      <p:nvGrpSpPr>
        <p:cNvPr id="1" name="Shape 26"/>
        <p:cNvGrpSpPr/>
        <p:nvPr/>
      </p:nvGrpSpPr>
      <p:grpSpPr>
        <a:xfrm>
          <a:off x="0" y="0"/>
          <a:ext cx="0" cy="0"/>
          <a:chOff x="0" y="0"/>
          <a:chExt cx="0" cy="0"/>
        </a:xfrm>
      </p:grpSpPr>
      <p:pic>
        <p:nvPicPr>
          <p:cNvPr id="27" name="Google Shape;27;p62"/>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8" name="Google Shape;28;p6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2"/>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30" name="Google Shape;30;p62"/>
          <p:cNvPicPr preferRelativeResize="0"/>
          <p:nvPr/>
        </p:nvPicPr>
        <p:blipFill rotWithShape="1">
          <a:blip r:embed="rId3">
            <a:alphaModFix/>
          </a:blip>
          <a:srcRect/>
          <a:stretch/>
        </p:blipFill>
        <p:spPr>
          <a:xfrm>
            <a:off x="9909198" y="365125"/>
            <a:ext cx="1772656" cy="449073"/>
          </a:xfrm>
          <a:prstGeom prst="rect">
            <a:avLst/>
          </a:prstGeom>
          <a:noFill/>
          <a:ln>
            <a:noFill/>
          </a:ln>
        </p:spPr>
      </p:pic>
      <p:sp>
        <p:nvSpPr>
          <p:cNvPr id="31" name="Google Shape;31;p6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32" name="Google Shape;32;p62"/>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33"/>
        <p:cNvGrpSpPr/>
        <p:nvPr/>
      </p:nvGrpSpPr>
      <p:grpSpPr>
        <a:xfrm>
          <a:off x="0" y="0"/>
          <a:ext cx="0" cy="0"/>
          <a:chOff x="0" y="0"/>
          <a:chExt cx="0" cy="0"/>
        </a:xfrm>
      </p:grpSpPr>
      <p:sp>
        <p:nvSpPr>
          <p:cNvPr id="34" name="Google Shape;34;p63"/>
          <p:cNvSpPr/>
          <p:nvPr/>
        </p:nvSpPr>
        <p:spPr>
          <a:xfrm>
            <a:off x="0" y="0"/>
            <a:ext cx="12192000" cy="6858000"/>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5" name="Google Shape;35;p63"/>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63"/>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3"/>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38" name="Google Shape;38;p63"/>
          <p:cNvPicPr preferRelativeResize="0"/>
          <p:nvPr/>
        </p:nvPicPr>
        <p:blipFill rotWithShape="1">
          <a:blip r:embed="rId2">
            <a:alphaModFix/>
          </a:blip>
          <a:srcRect/>
          <a:stretch/>
        </p:blipFill>
        <p:spPr>
          <a:xfrm>
            <a:off x="9931098" y="6089839"/>
            <a:ext cx="1772656" cy="449073"/>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9"/>
        <p:cNvGrpSpPr/>
        <p:nvPr/>
      </p:nvGrpSpPr>
      <p:grpSpPr>
        <a:xfrm>
          <a:off x="0" y="0"/>
          <a:ext cx="0" cy="0"/>
          <a:chOff x="0" y="0"/>
          <a:chExt cx="0" cy="0"/>
        </a:xfrm>
      </p:grpSpPr>
      <p:pic>
        <p:nvPicPr>
          <p:cNvPr id="40" name="Google Shape;40;p64"/>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41" name="Google Shape;41;p6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43" name="Google Shape;43;p64"/>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44" name="Google Shape;44;p64"/>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ide by Side">
  <p:cSld name="Side by Side">
    <p:spTree>
      <p:nvGrpSpPr>
        <p:cNvPr id="1" name="Shape 45"/>
        <p:cNvGrpSpPr/>
        <p:nvPr/>
      </p:nvGrpSpPr>
      <p:grpSpPr>
        <a:xfrm>
          <a:off x="0" y="0"/>
          <a:ext cx="0" cy="0"/>
          <a:chOff x="0" y="0"/>
          <a:chExt cx="0" cy="0"/>
        </a:xfrm>
      </p:grpSpPr>
      <p:sp>
        <p:nvSpPr>
          <p:cNvPr id="46" name="Google Shape;46;p65"/>
          <p:cNvSpPr/>
          <p:nvPr/>
        </p:nvSpPr>
        <p:spPr>
          <a:xfrm>
            <a:off x="-2" y="0"/>
            <a:ext cx="5125762" cy="6875492"/>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47" name="Google Shape;47;p65"/>
          <p:cNvPicPr preferRelativeResize="0"/>
          <p:nvPr/>
        </p:nvPicPr>
        <p:blipFill rotWithShape="1">
          <a:blip r:embed="rId2">
            <a:alphaModFix/>
          </a:blip>
          <a:srcRect l="39690" t="3208" r="5227" b="21596"/>
          <a:stretch/>
        </p:blipFill>
        <p:spPr>
          <a:xfrm>
            <a:off x="588712" y="3159360"/>
            <a:ext cx="4537048" cy="3716132"/>
          </a:xfrm>
          <a:prstGeom prst="rect">
            <a:avLst/>
          </a:prstGeom>
          <a:noFill/>
          <a:ln>
            <a:noFill/>
          </a:ln>
        </p:spPr>
      </p:pic>
      <p:sp>
        <p:nvSpPr>
          <p:cNvPr id="48" name="Google Shape;48;p65"/>
          <p:cNvSpPr txBox="1">
            <a:spLocks noGrp="1"/>
          </p:cNvSpPr>
          <p:nvPr>
            <p:ph type="ftr" idx="11"/>
          </p:nvPr>
        </p:nvSpPr>
        <p:spPr>
          <a:xfrm>
            <a:off x="7997728" y="6356350"/>
            <a:ext cx="377517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65"/>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65"/>
          <p:cNvSpPr txBox="1">
            <a:spLocks noGrp="1"/>
          </p:cNvSpPr>
          <p:nvPr>
            <p:ph type="sldNum" idx="12"/>
          </p:nvPr>
        </p:nvSpPr>
        <p:spPr>
          <a:xfrm>
            <a:off x="423657" y="6356350"/>
            <a:ext cx="2743200" cy="365125"/>
          </a:xfrm>
          <a:prstGeom prst="rect">
            <a:avLst/>
          </a:prstGeom>
          <a:noFill/>
          <a:ln>
            <a:noFill/>
          </a:ln>
        </p:spPr>
        <p:txBody>
          <a:bodyPr spcFirstLastPara="1" wrap="square" lIns="91425" tIns="45700" rIns="91425" bIns="45700" anchor="ctr" anchorCtr="0">
            <a:noAutofit/>
          </a:bodyPr>
          <a:lstStyle>
            <a:lvl1pPr marL="0" marR="0" lvl="0" indent="0" algn="l">
              <a:spcBef>
                <a:spcPts val="0"/>
              </a:spcBef>
              <a:buNone/>
              <a:defRPr sz="900" b="0" i="0" u="none" strike="noStrike" cap="none">
                <a:solidFill>
                  <a:schemeClr val="lt1"/>
                </a:solidFill>
                <a:latin typeface="Arial"/>
                <a:ea typeface="Arial"/>
                <a:cs typeface="Arial"/>
                <a:sym typeface="Arial"/>
              </a:defRPr>
            </a:lvl1pPr>
            <a:lvl2pPr marL="0" marR="0" lvl="1" indent="0" algn="l">
              <a:spcBef>
                <a:spcPts val="0"/>
              </a:spcBef>
              <a:buNone/>
              <a:defRPr sz="900" b="0" i="0" u="none" strike="noStrike" cap="none">
                <a:solidFill>
                  <a:schemeClr val="lt1"/>
                </a:solidFill>
                <a:latin typeface="Arial"/>
                <a:ea typeface="Arial"/>
                <a:cs typeface="Arial"/>
                <a:sym typeface="Arial"/>
              </a:defRPr>
            </a:lvl2pPr>
            <a:lvl3pPr marL="0" marR="0" lvl="2" indent="0" algn="l">
              <a:spcBef>
                <a:spcPts val="0"/>
              </a:spcBef>
              <a:buNone/>
              <a:defRPr sz="900" b="0" i="0" u="none" strike="noStrike" cap="none">
                <a:solidFill>
                  <a:schemeClr val="lt1"/>
                </a:solidFill>
                <a:latin typeface="Arial"/>
                <a:ea typeface="Arial"/>
                <a:cs typeface="Arial"/>
                <a:sym typeface="Arial"/>
              </a:defRPr>
            </a:lvl3pPr>
            <a:lvl4pPr marL="0" marR="0" lvl="3" indent="0" algn="l">
              <a:spcBef>
                <a:spcPts val="0"/>
              </a:spcBef>
              <a:buNone/>
              <a:defRPr sz="900" b="0" i="0" u="none" strike="noStrike" cap="none">
                <a:solidFill>
                  <a:schemeClr val="lt1"/>
                </a:solidFill>
                <a:latin typeface="Arial"/>
                <a:ea typeface="Arial"/>
                <a:cs typeface="Arial"/>
                <a:sym typeface="Arial"/>
              </a:defRPr>
            </a:lvl4pPr>
            <a:lvl5pPr marL="0" marR="0" lvl="4" indent="0" algn="l">
              <a:spcBef>
                <a:spcPts val="0"/>
              </a:spcBef>
              <a:buNone/>
              <a:defRPr sz="900" b="0" i="0" u="none" strike="noStrike" cap="none">
                <a:solidFill>
                  <a:schemeClr val="lt1"/>
                </a:solidFill>
                <a:latin typeface="Arial"/>
                <a:ea typeface="Arial"/>
                <a:cs typeface="Arial"/>
                <a:sym typeface="Arial"/>
              </a:defRPr>
            </a:lvl5pPr>
            <a:lvl6pPr marL="0" marR="0" lvl="5" indent="0" algn="l">
              <a:spcBef>
                <a:spcPts val="0"/>
              </a:spcBef>
              <a:buNone/>
              <a:defRPr sz="900" b="0" i="0" u="none" strike="noStrike" cap="none">
                <a:solidFill>
                  <a:schemeClr val="lt1"/>
                </a:solidFill>
                <a:latin typeface="Arial"/>
                <a:ea typeface="Arial"/>
                <a:cs typeface="Arial"/>
                <a:sym typeface="Arial"/>
              </a:defRPr>
            </a:lvl6pPr>
            <a:lvl7pPr marL="0" marR="0" lvl="6" indent="0" algn="l">
              <a:spcBef>
                <a:spcPts val="0"/>
              </a:spcBef>
              <a:buNone/>
              <a:defRPr sz="900" b="0" i="0" u="none" strike="noStrike" cap="none">
                <a:solidFill>
                  <a:schemeClr val="lt1"/>
                </a:solidFill>
                <a:latin typeface="Arial"/>
                <a:ea typeface="Arial"/>
                <a:cs typeface="Arial"/>
                <a:sym typeface="Arial"/>
              </a:defRPr>
            </a:lvl7pPr>
            <a:lvl8pPr marL="0" marR="0" lvl="7" indent="0" algn="l">
              <a:spcBef>
                <a:spcPts val="0"/>
              </a:spcBef>
              <a:buNone/>
              <a:defRPr sz="900" b="0" i="0" u="none" strike="noStrike" cap="none">
                <a:solidFill>
                  <a:schemeClr val="lt1"/>
                </a:solidFill>
                <a:latin typeface="Arial"/>
                <a:ea typeface="Arial"/>
                <a:cs typeface="Arial"/>
                <a:sym typeface="Arial"/>
              </a:defRPr>
            </a:lvl8pPr>
            <a:lvl9pPr marL="0" marR="0" lvl="8" indent="0" algn="l">
              <a:spcBef>
                <a:spcPts val="0"/>
              </a:spcBef>
              <a:buNone/>
              <a:defRPr sz="900" b="0" i="0" u="none" strike="noStrike" cap="none">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pt-BR"/>
              <a:t>‹nº›</a:t>
            </a:fld>
            <a:endParaRPr/>
          </a:p>
        </p:txBody>
      </p:sp>
      <p:sp>
        <p:nvSpPr>
          <p:cNvPr id="51" name="Google Shape;51;p65"/>
          <p:cNvSpPr txBox="1">
            <a:spLocks noGrp="1"/>
          </p:cNvSpPr>
          <p:nvPr>
            <p:ph type="body" idx="1"/>
          </p:nvPr>
        </p:nvSpPr>
        <p:spPr>
          <a:xfrm>
            <a:off x="5714474" y="1178376"/>
            <a:ext cx="5767612" cy="481492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52" name="Google Shape;52;p65"/>
          <p:cNvPicPr preferRelativeResize="0"/>
          <p:nvPr/>
        </p:nvPicPr>
        <p:blipFill rotWithShape="1">
          <a:blip r:embed="rId3">
            <a:alphaModFix/>
          </a:blip>
          <a:srcRect/>
          <a:stretch/>
        </p:blipFill>
        <p:spPr>
          <a:xfrm>
            <a:off x="9909200" y="365126"/>
            <a:ext cx="1772652" cy="449072"/>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53"/>
        <p:cNvGrpSpPr/>
        <p:nvPr/>
      </p:nvGrpSpPr>
      <p:grpSpPr>
        <a:xfrm>
          <a:off x="0" y="0"/>
          <a:ext cx="0" cy="0"/>
          <a:chOff x="0" y="0"/>
          <a:chExt cx="0" cy="0"/>
        </a:xfrm>
      </p:grpSpPr>
      <p:pic>
        <p:nvPicPr>
          <p:cNvPr id="54" name="Google Shape;54;p66"/>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55" name="Google Shape;55;p6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6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sp>
        <p:nvSpPr>
          <p:cNvPr id="57" name="Google Shape;57;p66"/>
          <p:cNvSpPr txBox="1">
            <a:spLocks noGrp="1"/>
          </p:cNvSpPr>
          <p:nvPr>
            <p:ph type="body" idx="1"/>
          </p:nvPr>
        </p:nvSpPr>
        <p:spPr>
          <a:xfrm>
            <a:off x="419100" y="2041932"/>
            <a:ext cx="5504688"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66"/>
          <p:cNvSpPr txBox="1">
            <a:spLocks noGrp="1"/>
          </p:cNvSpPr>
          <p:nvPr>
            <p:ph type="body" idx="2"/>
          </p:nvPr>
        </p:nvSpPr>
        <p:spPr>
          <a:xfrm>
            <a:off x="419101" y="1524000"/>
            <a:ext cx="5504688"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66"/>
          <p:cNvSpPr txBox="1">
            <a:spLocks noGrp="1"/>
          </p:cNvSpPr>
          <p:nvPr>
            <p:ph type="body" idx="3"/>
          </p:nvPr>
        </p:nvSpPr>
        <p:spPr>
          <a:xfrm>
            <a:off x="6249885" y="2041932"/>
            <a:ext cx="5504688"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66"/>
          <p:cNvSpPr txBox="1">
            <a:spLocks noGrp="1"/>
          </p:cNvSpPr>
          <p:nvPr>
            <p:ph type="body" idx="4"/>
          </p:nvPr>
        </p:nvSpPr>
        <p:spPr>
          <a:xfrm>
            <a:off x="6249886" y="1524000"/>
            <a:ext cx="5504688"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 name="Google Shape;61;p66"/>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62" name="Google Shape;62;p66"/>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1" name="Shape 63"/>
        <p:cNvGrpSpPr/>
        <p:nvPr/>
      </p:nvGrpSpPr>
      <p:grpSpPr>
        <a:xfrm>
          <a:off x="0" y="0"/>
          <a:ext cx="0" cy="0"/>
          <a:chOff x="0" y="0"/>
          <a:chExt cx="0" cy="0"/>
        </a:xfrm>
      </p:grpSpPr>
      <p:pic>
        <p:nvPicPr>
          <p:cNvPr id="64" name="Google Shape;64;p67"/>
          <p:cNvPicPr preferRelativeResize="0"/>
          <p:nvPr/>
        </p:nvPicPr>
        <p:blipFill rotWithShape="1">
          <a:blip r:embed="rId2">
            <a:alphaModFix/>
          </a:blip>
          <a:srcRect/>
          <a:stretch/>
        </p:blipFill>
        <p:spPr>
          <a:xfrm>
            <a:off x="-81023" y="-47919"/>
            <a:ext cx="12361762" cy="6958182"/>
          </a:xfrm>
          <a:prstGeom prst="rect">
            <a:avLst/>
          </a:prstGeom>
          <a:noFill/>
          <a:ln>
            <a:noFill/>
          </a:ln>
        </p:spPr>
      </p:pic>
      <p:sp>
        <p:nvSpPr>
          <p:cNvPr id="65" name="Google Shape;65;p67"/>
          <p:cNvSpPr txBox="1"/>
          <p:nvPr/>
        </p:nvSpPr>
        <p:spPr>
          <a:xfrm>
            <a:off x="423968" y="6089839"/>
            <a:ext cx="8921913" cy="646331"/>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pt-BR" sz="900" b="0" i="0" u="none" strike="noStrike" cap="none">
                <a:solidFill>
                  <a:schemeClr val="lt1"/>
                </a:solidFill>
                <a:latin typeface="Arial"/>
                <a:ea typeface="Arial"/>
                <a:cs typeface="Arial"/>
                <a:sym typeface="Arial"/>
              </a:rPr>
              <a:t>© 2019 Amazon Web Services, Inc. ou suas afiliadas. Todos os direitos reservados. Este trabalho não pode ser reproduzido ou redistribuído, no todo ou em parte, sem a permissão prévia por escrito da Amazon Web Services, Inc. É proibido copiar, emprestar ou vender para fins comerciais. Para correções ou comentários sobre o curso, envie um e-mail para: </a:t>
            </a:r>
            <a:r>
              <a:rPr lang="pt-BR" sz="900" b="0" i="0" u="sng" strike="noStrike" cap="none">
                <a:solidFill>
                  <a:schemeClr val="lt1"/>
                </a:solidFill>
                <a:latin typeface="Arial"/>
                <a:ea typeface="Arial"/>
                <a:cs typeface="Arial"/>
                <a:sym typeface="Arial"/>
              </a:rPr>
              <a:t>aws-course-feedback@amazon.com</a:t>
            </a:r>
            <a:r>
              <a:rPr lang="pt-BR" sz="900" b="0" i="0" u="none" strike="noStrike" cap="none">
                <a:solidFill>
                  <a:schemeClr val="lt1"/>
                </a:solidFill>
                <a:latin typeface="Arial"/>
                <a:ea typeface="Arial"/>
                <a:cs typeface="Arial"/>
                <a:sym typeface="Arial"/>
              </a:rPr>
              <a:t>. Para todas as outras perguntas, entre em contato conosco em: </a:t>
            </a:r>
            <a:r>
              <a:rPr lang="pt-BR" sz="900" b="0" i="0" u="sng" strike="noStrike" cap="none">
                <a:solidFill>
                  <a:schemeClr val="lt1"/>
                </a:solidFill>
                <a:latin typeface="Arial"/>
                <a:ea typeface="Arial"/>
                <a:cs typeface="Arial"/>
                <a:sym typeface="Arial"/>
              </a:rPr>
              <a:t>https://aws.amazon.com/contact-us/aws-training/</a:t>
            </a:r>
            <a:r>
              <a:rPr lang="pt-BR" sz="900" b="0" i="0" u="none" strike="noStrike" cap="none">
                <a:solidFill>
                  <a:schemeClr val="lt1"/>
                </a:solidFill>
                <a:latin typeface="Arial"/>
                <a:ea typeface="Arial"/>
                <a:cs typeface="Arial"/>
                <a:sym typeface="Arial"/>
              </a:rPr>
              <a:t>. Todas as marcas comerciais pertencem a seus proprietários.</a:t>
            </a:r>
            <a:endParaRPr/>
          </a:p>
          <a:p>
            <a:pPr marL="0" marR="0" lvl="0" indent="0" algn="just" rtl="0">
              <a:spcBef>
                <a:spcPts val="0"/>
              </a:spcBef>
              <a:spcAft>
                <a:spcPts val="0"/>
              </a:spcAft>
              <a:buNone/>
            </a:pPr>
            <a:endParaRPr sz="900" b="0" i="0" u="none" strike="noStrike" cap="none">
              <a:solidFill>
                <a:schemeClr val="dk1"/>
              </a:solidFill>
              <a:latin typeface="Arial"/>
              <a:ea typeface="Arial"/>
              <a:cs typeface="Arial"/>
              <a:sym typeface="Arial"/>
            </a:endParaRPr>
          </a:p>
        </p:txBody>
      </p:sp>
      <p:sp>
        <p:nvSpPr>
          <p:cNvPr id="66" name="Google Shape;66;p67"/>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67" name="Google Shape;67;p67"/>
          <p:cNvPicPr preferRelativeResize="0"/>
          <p:nvPr/>
        </p:nvPicPr>
        <p:blipFill rotWithShape="1">
          <a:blip r:embed="rId3">
            <a:alphaModFix/>
          </a:blip>
          <a:srcRect/>
          <a:stretch/>
        </p:blipFill>
        <p:spPr>
          <a:xfrm>
            <a:off x="9931098" y="6089839"/>
            <a:ext cx="1772656" cy="449073"/>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ubsection Header">
  <p:cSld name="Subsection Header">
    <p:spTree>
      <p:nvGrpSpPr>
        <p:cNvPr id="1" name="Shape 68"/>
        <p:cNvGrpSpPr/>
        <p:nvPr/>
      </p:nvGrpSpPr>
      <p:grpSpPr>
        <a:xfrm>
          <a:off x="0" y="0"/>
          <a:ext cx="0" cy="0"/>
          <a:chOff x="0" y="0"/>
          <a:chExt cx="0" cy="0"/>
        </a:xfrm>
      </p:grpSpPr>
      <p:sp>
        <p:nvSpPr>
          <p:cNvPr id="69" name="Google Shape;69;p68"/>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68"/>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6000"/>
              <a:buFont typeface="Arial"/>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6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‹nº›</a:t>
            </a:fld>
            <a:endParaRPr/>
          </a:p>
        </p:txBody>
      </p:sp>
      <p:pic>
        <p:nvPicPr>
          <p:cNvPr id="72" name="Google Shape;72;p68"/>
          <p:cNvPicPr preferRelativeResize="0"/>
          <p:nvPr/>
        </p:nvPicPr>
        <p:blipFill rotWithShape="1">
          <a:blip r:embed="rId2">
            <a:alphaModFix/>
          </a:blip>
          <a:srcRect l="75552" t="60520" r="3438" b="3809"/>
          <a:stretch/>
        </p:blipFill>
        <p:spPr>
          <a:xfrm rot="10800000">
            <a:off x="-1" y="-2"/>
            <a:ext cx="2268187" cy="2166103"/>
          </a:xfrm>
          <a:prstGeom prst="rect">
            <a:avLst/>
          </a:prstGeom>
          <a:noFill/>
          <a:ln>
            <a:noFill/>
          </a:ln>
        </p:spPr>
      </p:pic>
      <p:pic>
        <p:nvPicPr>
          <p:cNvPr id="73" name="Google Shape;73;p68"/>
          <p:cNvPicPr preferRelativeResize="0"/>
          <p:nvPr/>
        </p:nvPicPr>
        <p:blipFill rotWithShape="1">
          <a:blip r:embed="rId3">
            <a:alphaModFix/>
          </a:blip>
          <a:srcRect/>
          <a:stretch/>
        </p:blipFill>
        <p:spPr>
          <a:xfrm>
            <a:off x="9909200" y="365126"/>
            <a:ext cx="1772652" cy="44907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
        <p:cNvGrpSpPr/>
        <p:nvPr/>
      </p:nvGrpSpPr>
      <p:grpSpPr>
        <a:xfrm>
          <a:off x="0" y="0"/>
          <a:ext cx="0" cy="0"/>
          <a:chOff x="0" y="0"/>
          <a:chExt cx="0" cy="0"/>
        </a:xfrm>
      </p:grpSpPr>
      <p:sp>
        <p:nvSpPr>
          <p:cNvPr id="9" name="Google Shape;9;p59"/>
          <p:cNvSpPr txBox="1">
            <a:spLocks noGrp="1"/>
          </p:cNvSpPr>
          <p:nvPr>
            <p:ph type="title"/>
          </p:nvPr>
        </p:nvSpPr>
        <p:spPr>
          <a:xfrm>
            <a:off x="419100" y="365125"/>
            <a:ext cx="113538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 name="Google Shape;10;p59"/>
          <p:cNvSpPr txBox="1">
            <a:spLocks noGrp="1"/>
          </p:cNvSpPr>
          <p:nvPr>
            <p:ph type="body" idx="1"/>
          </p:nvPr>
        </p:nvSpPr>
        <p:spPr>
          <a:xfrm>
            <a:off x="419100" y="1825625"/>
            <a:ext cx="113538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 name="Google Shape;11;p5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Arial"/>
                <a:ea typeface="Arial"/>
                <a:cs typeface="Arial"/>
                <a:sym typeface="Arial"/>
              </a:defRPr>
            </a:lvl1pPr>
            <a:lvl2pPr marL="0" marR="0" lvl="1" indent="0" algn="r" rtl="0">
              <a:spcBef>
                <a:spcPts val="0"/>
              </a:spcBef>
              <a:buNone/>
              <a:defRPr sz="900" b="0" i="0" u="none" strike="noStrike" cap="none">
                <a:solidFill>
                  <a:srgbClr val="888888"/>
                </a:solidFill>
                <a:latin typeface="Arial"/>
                <a:ea typeface="Arial"/>
                <a:cs typeface="Arial"/>
                <a:sym typeface="Arial"/>
              </a:defRPr>
            </a:lvl2pPr>
            <a:lvl3pPr marL="0" marR="0" lvl="2" indent="0" algn="r" rtl="0">
              <a:spcBef>
                <a:spcPts val="0"/>
              </a:spcBef>
              <a:buNone/>
              <a:defRPr sz="900" b="0" i="0" u="none" strike="noStrike" cap="none">
                <a:solidFill>
                  <a:srgbClr val="888888"/>
                </a:solidFill>
                <a:latin typeface="Arial"/>
                <a:ea typeface="Arial"/>
                <a:cs typeface="Arial"/>
                <a:sym typeface="Arial"/>
              </a:defRPr>
            </a:lvl3pPr>
            <a:lvl4pPr marL="0" marR="0" lvl="3" indent="0" algn="r" rtl="0">
              <a:spcBef>
                <a:spcPts val="0"/>
              </a:spcBef>
              <a:buNone/>
              <a:defRPr sz="900" b="0" i="0" u="none" strike="noStrike" cap="none">
                <a:solidFill>
                  <a:srgbClr val="888888"/>
                </a:solidFill>
                <a:latin typeface="Arial"/>
                <a:ea typeface="Arial"/>
                <a:cs typeface="Arial"/>
                <a:sym typeface="Arial"/>
              </a:defRPr>
            </a:lvl4pPr>
            <a:lvl5pPr marL="0" marR="0" lvl="4" indent="0" algn="r" rtl="0">
              <a:spcBef>
                <a:spcPts val="0"/>
              </a:spcBef>
              <a:buNone/>
              <a:defRPr sz="900" b="0" i="0" u="none" strike="noStrike" cap="none">
                <a:solidFill>
                  <a:srgbClr val="888888"/>
                </a:solidFill>
                <a:latin typeface="Arial"/>
                <a:ea typeface="Arial"/>
                <a:cs typeface="Arial"/>
                <a:sym typeface="Arial"/>
              </a:defRPr>
            </a:lvl5pPr>
            <a:lvl6pPr marL="0" marR="0" lvl="5" indent="0" algn="r" rtl="0">
              <a:spcBef>
                <a:spcPts val="0"/>
              </a:spcBef>
              <a:buNone/>
              <a:defRPr sz="900" b="0" i="0" u="none" strike="noStrike" cap="none">
                <a:solidFill>
                  <a:srgbClr val="888888"/>
                </a:solidFill>
                <a:latin typeface="Arial"/>
                <a:ea typeface="Arial"/>
                <a:cs typeface="Arial"/>
                <a:sym typeface="Arial"/>
              </a:defRPr>
            </a:lvl6pPr>
            <a:lvl7pPr marL="0" marR="0" lvl="6" indent="0" algn="r" rtl="0">
              <a:spcBef>
                <a:spcPts val="0"/>
              </a:spcBef>
              <a:buNone/>
              <a:defRPr sz="900" b="0" i="0" u="none" strike="noStrike" cap="none">
                <a:solidFill>
                  <a:srgbClr val="888888"/>
                </a:solidFill>
                <a:latin typeface="Arial"/>
                <a:ea typeface="Arial"/>
                <a:cs typeface="Arial"/>
                <a:sym typeface="Arial"/>
              </a:defRPr>
            </a:lvl7pPr>
            <a:lvl8pPr marL="0" marR="0" lvl="7" indent="0" algn="r" rtl="0">
              <a:spcBef>
                <a:spcPts val="0"/>
              </a:spcBef>
              <a:buNone/>
              <a:defRPr sz="900" b="0" i="0" u="none" strike="noStrike" cap="none">
                <a:solidFill>
                  <a:srgbClr val="888888"/>
                </a:solidFill>
                <a:latin typeface="Arial"/>
                <a:ea typeface="Arial"/>
                <a:cs typeface="Arial"/>
                <a:sym typeface="Arial"/>
              </a:defRPr>
            </a:lvl8pPr>
            <a:lvl9pPr marL="0" marR="0" lvl="8" indent="0" algn="r" rtl="0">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
        <p:nvSpPr>
          <p:cNvPr id="12" name="Google Shape;12;p59"/>
          <p:cNvSpPr txBox="1">
            <a:spLocks noGrp="1"/>
          </p:cNvSpPr>
          <p:nvPr>
            <p:ph type="ftr" idx="11"/>
          </p:nvPr>
        </p:nvSpPr>
        <p:spPr>
          <a:xfrm>
            <a:off x="419100" y="6356350"/>
            <a:ext cx="6871048"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264">
          <p15:clr>
            <a:srgbClr val="F26B43"/>
          </p15:clr>
        </p15:guide>
        <p15:guide id="4" pos="741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38.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slides/_rels/slide1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36.png"/><Relationship Id="rId4" Type="http://schemas.openxmlformats.org/officeDocument/2006/relationships/image" Target="../media/image4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chart" Target="../charts/char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calculator.s3.amazonaws.com/index.html"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2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hyperlink" Target="https://awstcocalculator.com/"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2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calculator.s3.amazonaws.com/index.html"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52.png"/><Relationship Id="rId7" Type="http://schemas.openxmlformats.org/officeDocument/2006/relationships/image" Target="../media/image50.png"/><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3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3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5.xml"/><Relationship Id="rId1" Type="http://schemas.openxmlformats.org/officeDocument/2006/relationships/slideLayout" Target="../slideLayouts/slideLayout3.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0.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50.png"/><Relationship Id="rId7" Type="http://schemas.openxmlformats.org/officeDocument/2006/relationships/image" Target="../media/image55.png"/><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42.png"/></Relationships>
</file>

<file path=ppt/slides/_rels/slide3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0.xml"/><Relationship Id="rId1" Type="http://schemas.openxmlformats.org/officeDocument/2006/relationships/slideLayout" Target="../slideLayouts/slideLayout3.xml"/><Relationship Id="rId5" Type="http://schemas.openxmlformats.org/officeDocument/2006/relationships/image" Target="../media/image67.png"/><Relationship Id="rId4" Type="http://schemas.openxmlformats.org/officeDocument/2006/relationships/image" Target="../media/image66.png"/></Relationships>
</file>

<file path=ppt/slides/_rels/slide41.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s://aws-tc-largeobjects.s3-us-west-2.amazonaws.com/ILT-TF-100-ACFNDS-20-EN/Module_2_Billing+Dashboard+v1.0.mp4" TargetMode="External"/><Relationship Id="rId2" Type="http://schemas.openxmlformats.org/officeDocument/2006/relationships/notesSlide" Target="../notesSlides/notesSlide45.xml"/><Relationship Id="rId1" Type="http://schemas.openxmlformats.org/officeDocument/2006/relationships/slideLayout" Target="../slideLayouts/slideLayout6.xml"/><Relationship Id="rId4" Type="http://schemas.openxmlformats.org/officeDocument/2006/relationships/image" Target="../media/image72.png"/></Relationships>
</file>

<file path=ppt/slides/_rels/slide46.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hyperlink" Target="http://aws.amazon.com/economics/" TargetMode="External"/><Relationship Id="rId2" Type="http://schemas.openxmlformats.org/officeDocument/2006/relationships/notesSlide" Target="../notesSlides/notesSlide57.xml"/><Relationship Id="rId1" Type="http://schemas.openxmlformats.org/officeDocument/2006/relationships/slideLayout" Target="../slideLayouts/slideLayout3.xml"/><Relationship Id="rId5" Type="http://schemas.openxmlformats.org/officeDocument/2006/relationships/hyperlink" Target="http://awscostlabscom/economics/" TargetMode="External"/><Relationship Id="rId4" Type="http://schemas.openxmlformats.org/officeDocument/2006/relationships/hyperlink" Target="https://awstcocalculator.com/" TargetMode="Externa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
          <p:cNvSpPr txBox="1">
            <a:spLocks noGrp="1"/>
          </p:cNvSpPr>
          <p:nvPr>
            <p:ph type="body" idx="1"/>
          </p:nvPr>
        </p:nvSpPr>
        <p:spPr>
          <a:xfrm>
            <a:off x="419099" y="2690956"/>
            <a:ext cx="13035643"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1800"/>
              <a:buNone/>
            </a:pPr>
            <a:r>
              <a:rPr lang="pt-BR" sz="1800"/>
              <a:t>AWS Academy Cloud Foundations (Fundamentos de nuvem da AWS Academy)</a:t>
            </a:r>
            <a:endParaRPr/>
          </a:p>
        </p:txBody>
      </p:sp>
      <p:sp>
        <p:nvSpPr>
          <p:cNvPr id="210" name="Google Shape;210;p1"/>
          <p:cNvSpPr txBox="1">
            <a:spLocks noGrp="1"/>
          </p:cNvSpPr>
          <p:nvPr>
            <p:ph type="title"/>
          </p:nvPr>
        </p:nvSpPr>
        <p:spPr>
          <a:xfrm>
            <a:off x="419100" y="3683523"/>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800"/>
              <a:buFont typeface="Arial"/>
              <a:buNone/>
            </a:pPr>
            <a:r>
              <a:rPr lang="pt-BR" sz="4800"/>
              <a:t>Módulo 2: Economia e faturamento </a:t>
            </a:r>
            <a:br>
              <a:rPr lang="pt-BR" sz="4800"/>
            </a:br>
            <a:r>
              <a:rPr lang="pt-BR" sz="4800"/>
              <a:t>da nuvem</a:t>
            </a:r>
            <a:endParaRPr/>
          </a:p>
        </p:txBody>
      </p:sp>
      <p:sp>
        <p:nvSpPr>
          <p:cNvPr id="211" name="Google Shape;211;p1"/>
          <p:cNvSpPr txBox="1"/>
          <p:nvPr/>
        </p:nvSpPr>
        <p:spPr>
          <a:xfrm>
            <a:off x="251791" y="6480312"/>
            <a:ext cx="4810066" cy="2308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900" b="0" i="0" u="none" strike="noStrike" cap="none">
                <a:solidFill>
                  <a:schemeClr val="lt1"/>
                </a:solidFill>
                <a:latin typeface="Arial"/>
                <a:ea typeface="Arial"/>
                <a:cs typeface="Arial"/>
                <a:sym typeface="Arial"/>
              </a:rPr>
              <a:t>© 2019, Amazon Web Services, Inc. ou suas afiliadas. Todos os direitos reservados.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10"/>
          <p:cNvSpPr txBox="1">
            <a:spLocks noGrp="1"/>
          </p:cNvSpPr>
          <p:nvPr>
            <p:ph type="title"/>
          </p:nvPr>
        </p:nvSpPr>
        <p:spPr>
          <a:xfrm>
            <a:off x="419100" y="365125"/>
            <a:ext cx="9573986"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Paga ainda menos com o crescimento da AWS</a:t>
            </a:r>
            <a:endParaRPr/>
          </a:p>
        </p:txBody>
      </p:sp>
      <p:sp>
        <p:nvSpPr>
          <p:cNvPr id="333" name="Google Shape;333;p10"/>
          <p:cNvSpPr txBox="1">
            <a:spLocks noGrp="1"/>
          </p:cNvSpPr>
          <p:nvPr>
            <p:ph type="body" idx="1"/>
          </p:nvPr>
        </p:nvSpPr>
        <p:spPr>
          <a:xfrm>
            <a:off x="238539" y="1440305"/>
            <a:ext cx="9636981" cy="491330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pt-BR"/>
              <a:t>À medida que a AWS cresce:</a:t>
            </a:r>
            <a:endParaRPr/>
          </a:p>
          <a:p>
            <a:pPr marL="0" lvl="0" indent="0" algn="l" rtl="0">
              <a:lnSpc>
                <a:spcPct val="90000"/>
              </a:lnSpc>
              <a:spcBef>
                <a:spcPts val="1000"/>
              </a:spcBef>
              <a:spcAft>
                <a:spcPts val="0"/>
              </a:spcAft>
              <a:buClr>
                <a:schemeClr val="dk1"/>
              </a:buClr>
              <a:buSzPts val="2800"/>
              <a:buNone/>
            </a:pPr>
            <a:endParaRPr/>
          </a:p>
          <a:p>
            <a:pPr marL="519113" lvl="0" indent="-519113" algn="l" rtl="0">
              <a:lnSpc>
                <a:spcPct val="90000"/>
              </a:lnSpc>
              <a:spcBef>
                <a:spcPts val="1000"/>
              </a:spcBef>
              <a:spcAft>
                <a:spcPts val="0"/>
              </a:spcAft>
              <a:buClr>
                <a:schemeClr val="dk1"/>
              </a:buClr>
              <a:buSzPts val="2800"/>
              <a:buChar char="•"/>
            </a:pPr>
            <a:r>
              <a:rPr lang="pt-BR"/>
              <a:t>A AWS se concentra na redução do custo de fazer negócios.</a:t>
            </a:r>
            <a:endParaRPr/>
          </a:p>
          <a:p>
            <a:pPr marL="519113" lvl="0" indent="-519113" algn="l" rtl="0">
              <a:lnSpc>
                <a:spcPct val="90000"/>
              </a:lnSpc>
              <a:spcBef>
                <a:spcPts val="1000"/>
              </a:spcBef>
              <a:spcAft>
                <a:spcPts val="0"/>
              </a:spcAft>
              <a:buClr>
                <a:schemeClr val="dk1"/>
              </a:buClr>
              <a:buSzPts val="2800"/>
              <a:buChar char="•"/>
            </a:pPr>
            <a:r>
              <a:rPr lang="pt-BR"/>
              <a:t>Essa prática faz com que a AWS passe as economias de escala para você.</a:t>
            </a:r>
            <a:endParaRPr/>
          </a:p>
          <a:p>
            <a:pPr marL="519113" lvl="0" indent="-519113" algn="l" rtl="0">
              <a:lnSpc>
                <a:spcPct val="90000"/>
              </a:lnSpc>
              <a:spcBef>
                <a:spcPts val="1000"/>
              </a:spcBef>
              <a:spcAft>
                <a:spcPts val="0"/>
              </a:spcAft>
              <a:buClr>
                <a:schemeClr val="dk1"/>
              </a:buClr>
              <a:buSzPts val="2800"/>
              <a:buChar char="•"/>
            </a:pPr>
            <a:r>
              <a:rPr lang="pt-BR"/>
              <a:t>Desde 2006, a AWS </a:t>
            </a:r>
            <a:r>
              <a:rPr lang="pt-BR" b="1">
                <a:solidFill>
                  <a:srgbClr val="4D27AA"/>
                </a:solidFill>
              </a:rPr>
              <a:t>baixou a definição de preço 75</a:t>
            </a:r>
            <a:r>
              <a:rPr lang="pt-BR">
                <a:solidFill>
                  <a:srgbClr val="4D27AA"/>
                </a:solidFill>
              </a:rPr>
              <a:t> </a:t>
            </a:r>
            <a:r>
              <a:rPr lang="pt-BR"/>
              <a:t>vezes (considerando setembro de 2019).</a:t>
            </a:r>
            <a:endParaRPr/>
          </a:p>
          <a:p>
            <a:pPr marL="519113" lvl="0" indent="-519113" algn="l" rtl="0">
              <a:lnSpc>
                <a:spcPct val="90000"/>
              </a:lnSpc>
              <a:spcBef>
                <a:spcPts val="1000"/>
              </a:spcBef>
              <a:spcAft>
                <a:spcPts val="0"/>
              </a:spcAft>
              <a:buClr>
                <a:schemeClr val="dk1"/>
              </a:buClr>
              <a:buSzPts val="2800"/>
              <a:buChar char="•"/>
            </a:pPr>
            <a:r>
              <a:rPr lang="pt-BR"/>
              <a:t>Recursos futuros com maior desempenho substituem os recursos atuais sem custo adicional.</a:t>
            </a:r>
            <a:endParaRPr/>
          </a:p>
        </p:txBody>
      </p:sp>
      <p:pic>
        <p:nvPicPr>
          <p:cNvPr id="334" name="Google Shape;334;p10" descr="two arrows pointing in opposite directions."/>
          <p:cNvPicPr preferRelativeResize="0"/>
          <p:nvPr/>
        </p:nvPicPr>
        <p:blipFill rotWithShape="1">
          <a:blip r:embed="rId3">
            <a:alphaModFix/>
          </a:blip>
          <a:srcRect l="4869" t="13516" r="4929" b="14764"/>
          <a:stretch/>
        </p:blipFill>
        <p:spPr>
          <a:xfrm>
            <a:off x="9875520" y="1463040"/>
            <a:ext cx="2057400" cy="1635802"/>
          </a:xfrm>
          <a:prstGeom prst="rect">
            <a:avLst/>
          </a:prstGeom>
          <a:noFill/>
          <a:ln>
            <a:noFill/>
          </a:ln>
        </p:spPr>
      </p:pic>
      <p:sp>
        <p:nvSpPr>
          <p:cNvPr id="335" name="Google Shape;335;p10"/>
          <p:cNvSpPr txBox="1">
            <a:spLocks noGrp="1"/>
          </p:cNvSpPr>
          <p:nvPr>
            <p:ph type="ftr" idx="11"/>
          </p:nvPr>
        </p:nvSpPr>
        <p:spPr>
          <a:xfrm>
            <a:off x="419100" y="6356350"/>
            <a:ext cx="44958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336" name="Google Shape;336;p1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11"/>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Definição de preço personalizada</a:t>
            </a:r>
            <a:endParaRPr/>
          </a:p>
        </p:txBody>
      </p:sp>
      <p:sp>
        <p:nvSpPr>
          <p:cNvPr id="342" name="Google Shape;342;p11"/>
          <p:cNvSpPr/>
          <p:nvPr/>
        </p:nvSpPr>
        <p:spPr>
          <a:xfrm>
            <a:off x="1417320" y="1795774"/>
            <a:ext cx="8458200" cy="2793077"/>
          </a:xfrm>
          <a:prstGeom prst="roundRect">
            <a:avLst>
              <a:gd name="adj" fmla="val 12820"/>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sp>
        <p:nvSpPr>
          <p:cNvPr id="343" name="Google Shape;343;p11"/>
          <p:cNvSpPr txBox="1"/>
          <p:nvPr/>
        </p:nvSpPr>
        <p:spPr>
          <a:xfrm>
            <a:off x="1672406" y="1971669"/>
            <a:ext cx="8140700" cy="2616200"/>
          </a:xfrm>
          <a:prstGeom prst="rect">
            <a:avLst/>
          </a:prstGeom>
          <a:noFill/>
          <a:ln>
            <a:noFill/>
          </a:ln>
        </p:spPr>
        <p:txBody>
          <a:bodyPr spcFirstLastPara="1" wrap="square" lIns="91425" tIns="45700" rIns="91425" bIns="45700" anchor="t" anchorCtr="0">
            <a:normAutofit/>
          </a:bodyPr>
          <a:lstStyle/>
          <a:p>
            <a:pPr marL="460375" marR="0" lvl="0" indent="-460375" algn="l" rtl="0">
              <a:lnSpc>
                <a:spcPct val="90000"/>
              </a:lnSpc>
              <a:spcBef>
                <a:spcPts val="0"/>
              </a:spcBef>
              <a:spcAft>
                <a:spcPts val="0"/>
              </a:spcAft>
              <a:buClr>
                <a:schemeClr val="dk1"/>
              </a:buClr>
              <a:buSzPts val="2800"/>
              <a:buFont typeface="Arial"/>
              <a:buChar char="•"/>
            </a:pPr>
            <a:r>
              <a:rPr lang="pt-BR" sz="2800" b="0" i="0" u="none" strike="noStrike" cap="none">
                <a:solidFill>
                  <a:schemeClr val="dk1"/>
                </a:solidFill>
                <a:latin typeface="Arial"/>
                <a:ea typeface="Arial"/>
                <a:cs typeface="Arial"/>
                <a:sym typeface="Arial"/>
              </a:rPr>
              <a:t>Atenda a necessidades variáveis por </a:t>
            </a:r>
            <a:br>
              <a:rPr lang="pt-BR" sz="2800" b="0" i="0" u="none" strike="noStrike" cap="none">
                <a:solidFill>
                  <a:schemeClr val="dk1"/>
                </a:solidFill>
                <a:latin typeface="Arial"/>
                <a:ea typeface="Arial"/>
                <a:cs typeface="Arial"/>
                <a:sym typeface="Arial"/>
              </a:rPr>
            </a:br>
            <a:r>
              <a:rPr lang="pt-BR" sz="2800" b="0" i="0" u="none" strike="noStrike" cap="none">
                <a:solidFill>
                  <a:schemeClr val="dk1"/>
                </a:solidFill>
                <a:latin typeface="Arial"/>
                <a:ea typeface="Arial"/>
                <a:cs typeface="Arial"/>
                <a:sym typeface="Arial"/>
              </a:rPr>
              <a:t>meio de definição de preço personalizada.</a:t>
            </a:r>
            <a:endParaRPr/>
          </a:p>
          <a:p>
            <a:pPr marL="460375" marR="0" lvl="0" indent="-460375" algn="l" rtl="0">
              <a:lnSpc>
                <a:spcPct val="90000"/>
              </a:lnSpc>
              <a:spcBef>
                <a:spcPts val="1000"/>
              </a:spcBef>
              <a:spcAft>
                <a:spcPts val="0"/>
              </a:spcAft>
              <a:buClr>
                <a:schemeClr val="dk1"/>
              </a:buClr>
              <a:buSzPts val="2800"/>
              <a:buFont typeface="Arial"/>
              <a:buChar char="•"/>
            </a:pPr>
            <a:r>
              <a:rPr lang="pt-BR" sz="2800" b="0" i="0" u="none" strike="noStrike" cap="none">
                <a:solidFill>
                  <a:schemeClr val="dk1"/>
                </a:solidFill>
                <a:latin typeface="Arial"/>
                <a:ea typeface="Arial"/>
                <a:cs typeface="Arial"/>
                <a:sym typeface="Arial"/>
              </a:rPr>
              <a:t>Disponível para projetos de alto </a:t>
            </a:r>
            <a:br>
              <a:rPr lang="pt-BR" sz="2800" b="0" i="0" u="none" strike="noStrike" cap="none">
                <a:solidFill>
                  <a:schemeClr val="dk1"/>
                </a:solidFill>
                <a:latin typeface="Arial"/>
                <a:ea typeface="Arial"/>
                <a:cs typeface="Arial"/>
                <a:sym typeface="Arial"/>
              </a:rPr>
            </a:br>
            <a:r>
              <a:rPr lang="pt-BR" sz="2800" b="0" i="0" u="none" strike="noStrike" cap="none">
                <a:solidFill>
                  <a:schemeClr val="dk1"/>
                </a:solidFill>
                <a:latin typeface="Arial"/>
                <a:ea typeface="Arial"/>
                <a:cs typeface="Arial"/>
                <a:sym typeface="Arial"/>
              </a:rPr>
              <a:t>volume com requisitos exclusivos.</a:t>
            </a:r>
            <a:endParaRPr/>
          </a:p>
        </p:txBody>
      </p:sp>
      <p:pic>
        <p:nvPicPr>
          <p:cNvPr id="344" name="Google Shape;344;p11" descr="a building."/>
          <p:cNvPicPr preferRelativeResize="0"/>
          <p:nvPr/>
        </p:nvPicPr>
        <p:blipFill rotWithShape="1">
          <a:blip r:embed="rId3">
            <a:alphaModFix/>
          </a:blip>
          <a:srcRect l="19644" t="4916" r="20104" b="5052"/>
          <a:stretch/>
        </p:blipFill>
        <p:spPr>
          <a:xfrm>
            <a:off x="7755706" y="3226626"/>
            <a:ext cx="2057400" cy="3074276"/>
          </a:xfrm>
          <a:prstGeom prst="rect">
            <a:avLst/>
          </a:prstGeom>
          <a:noFill/>
          <a:ln>
            <a:noFill/>
          </a:ln>
        </p:spPr>
      </p:pic>
      <p:sp>
        <p:nvSpPr>
          <p:cNvPr id="345" name="Google Shape;345;p11"/>
          <p:cNvSpPr txBox="1">
            <a:spLocks noGrp="1"/>
          </p:cNvSpPr>
          <p:nvPr>
            <p:ph type="ftr" idx="11"/>
          </p:nvPr>
        </p:nvSpPr>
        <p:spPr>
          <a:xfrm>
            <a:off x="419100" y="6356350"/>
            <a:ext cx="4708071"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346" name="Google Shape;346;p1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1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Nível gratuito da AWS</a:t>
            </a:r>
            <a:endParaRPr/>
          </a:p>
        </p:txBody>
      </p:sp>
      <p:sp>
        <p:nvSpPr>
          <p:cNvPr id="352" name="Google Shape;352;p12"/>
          <p:cNvSpPr txBox="1"/>
          <p:nvPr/>
        </p:nvSpPr>
        <p:spPr>
          <a:xfrm>
            <a:off x="538569" y="1148383"/>
            <a:ext cx="11117182" cy="1071062"/>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2800" b="0" i="0" u="none" strike="noStrike" cap="none">
                <a:solidFill>
                  <a:schemeClr val="dk1"/>
                </a:solidFill>
                <a:latin typeface="Arial"/>
                <a:ea typeface="Arial"/>
                <a:cs typeface="Arial"/>
                <a:sym typeface="Arial"/>
              </a:rPr>
              <a:t>O nível gratuito da AWS permite que você obtenha experiência prática gratuita com os produtos e os serviços da AWS. Gratuito por 1 ano para novos clientes.</a:t>
            </a:r>
            <a:endParaRPr sz="2800" b="0" i="0" u="none" strike="noStrike" cap="none">
              <a:solidFill>
                <a:schemeClr val="dk1"/>
              </a:solidFill>
              <a:latin typeface="Arial"/>
              <a:ea typeface="Arial"/>
              <a:cs typeface="Arial"/>
              <a:sym typeface="Arial"/>
            </a:endParaRPr>
          </a:p>
        </p:txBody>
      </p:sp>
      <p:grpSp>
        <p:nvGrpSpPr>
          <p:cNvPr id="353" name="Google Shape;353;p12" descr="steps for signing up for AWS free tier."/>
          <p:cNvGrpSpPr/>
          <p:nvPr/>
        </p:nvGrpSpPr>
        <p:grpSpPr>
          <a:xfrm>
            <a:off x="492476" y="2715306"/>
            <a:ext cx="11065809" cy="3138292"/>
            <a:chOff x="492476" y="2715306"/>
            <a:chExt cx="11065809" cy="3138292"/>
          </a:xfrm>
        </p:grpSpPr>
        <p:sp>
          <p:nvSpPr>
            <p:cNvPr id="354" name="Google Shape;354;p12"/>
            <p:cNvSpPr/>
            <p:nvPr/>
          </p:nvSpPr>
          <p:spPr>
            <a:xfrm>
              <a:off x="492476" y="2715307"/>
              <a:ext cx="3431072" cy="3138291"/>
            </a:xfrm>
            <a:prstGeom prst="roundRect">
              <a:avLst>
                <a:gd name="adj" fmla="val 12086"/>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pic>
          <p:nvPicPr>
            <p:cNvPr id="355" name="Google Shape;355;p12" descr="1. Sign up for an AWS account."/>
            <p:cNvPicPr preferRelativeResize="0"/>
            <p:nvPr/>
          </p:nvPicPr>
          <p:blipFill rotWithShape="1">
            <a:blip r:embed="rId3">
              <a:alphaModFix/>
            </a:blip>
            <a:srcRect r="30040" b="12470"/>
            <a:stretch/>
          </p:blipFill>
          <p:spPr>
            <a:xfrm>
              <a:off x="1284790" y="2715306"/>
              <a:ext cx="2425574" cy="2176009"/>
            </a:xfrm>
            <a:prstGeom prst="rect">
              <a:avLst/>
            </a:prstGeom>
            <a:noFill/>
            <a:ln>
              <a:noFill/>
            </a:ln>
          </p:spPr>
        </p:pic>
        <p:sp>
          <p:nvSpPr>
            <p:cNvPr id="356" name="Google Shape;356;p12"/>
            <p:cNvSpPr txBox="1"/>
            <p:nvPr/>
          </p:nvSpPr>
          <p:spPr>
            <a:xfrm>
              <a:off x="771870" y="4891315"/>
              <a:ext cx="2955734" cy="849463"/>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2000" b="1" i="0" u="none" strike="noStrike" cap="none">
                  <a:solidFill>
                    <a:schemeClr val="dk1"/>
                  </a:solidFill>
                  <a:latin typeface="Arial"/>
                  <a:ea typeface="Arial"/>
                  <a:cs typeface="Arial"/>
                  <a:sym typeface="Arial"/>
                </a:rPr>
                <a:t>Cadastre-se para obter uma conta na AWS</a:t>
              </a:r>
              <a:endParaRPr/>
            </a:p>
          </p:txBody>
        </p:sp>
        <p:sp>
          <p:nvSpPr>
            <p:cNvPr id="357" name="Google Shape;357;p12"/>
            <p:cNvSpPr/>
            <p:nvPr/>
          </p:nvSpPr>
          <p:spPr>
            <a:xfrm>
              <a:off x="4335624" y="2715307"/>
              <a:ext cx="3431072" cy="3138291"/>
            </a:xfrm>
            <a:prstGeom prst="roundRect">
              <a:avLst>
                <a:gd name="adj" fmla="val 12086"/>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pic>
          <p:nvPicPr>
            <p:cNvPr id="358" name="Google Shape;358;p12" descr="2. Learn with 10 minute tutorials."/>
            <p:cNvPicPr preferRelativeResize="0"/>
            <p:nvPr/>
          </p:nvPicPr>
          <p:blipFill rotWithShape="1">
            <a:blip r:embed="rId4">
              <a:alphaModFix/>
            </a:blip>
            <a:srcRect r="29102" b="10374"/>
            <a:stretch/>
          </p:blipFill>
          <p:spPr>
            <a:xfrm>
              <a:off x="5094237" y="2715307"/>
              <a:ext cx="2458104" cy="2219552"/>
            </a:xfrm>
            <a:prstGeom prst="rect">
              <a:avLst/>
            </a:prstGeom>
            <a:noFill/>
            <a:ln>
              <a:noFill/>
            </a:ln>
          </p:spPr>
        </p:pic>
        <p:sp>
          <p:nvSpPr>
            <p:cNvPr id="359" name="Google Shape;359;p12"/>
            <p:cNvSpPr txBox="1"/>
            <p:nvPr/>
          </p:nvSpPr>
          <p:spPr>
            <a:xfrm>
              <a:off x="4596198" y="4891315"/>
              <a:ext cx="2874498" cy="849463"/>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2000" b="1" i="0" u="none" strike="noStrike" cap="none">
                  <a:solidFill>
                    <a:schemeClr val="dk1"/>
                  </a:solidFill>
                  <a:latin typeface="Arial"/>
                  <a:ea typeface="Arial"/>
                  <a:cs typeface="Arial"/>
                  <a:sym typeface="Arial"/>
                </a:rPr>
                <a:t>Aprenda com tutoriais de 10 minutos</a:t>
              </a:r>
              <a:endParaRPr/>
            </a:p>
          </p:txBody>
        </p:sp>
        <p:sp>
          <p:nvSpPr>
            <p:cNvPr id="360" name="Google Shape;360;p12"/>
            <p:cNvSpPr/>
            <p:nvPr/>
          </p:nvSpPr>
          <p:spPr>
            <a:xfrm>
              <a:off x="8127213" y="2715307"/>
              <a:ext cx="3431072" cy="3138291"/>
            </a:xfrm>
            <a:prstGeom prst="roundRect">
              <a:avLst>
                <a:gd name="adj" fmla="val 12086"/>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pic>
          <p:nvPicPr>
            <p:cNvPr id="361" name="Google Shape;361;p12" descr="3. Learn with 10 minute tutorials."/>
            <p:cNvPicPr preferRelativeResize="0"/>
            <p:nvPr/>
          </p:nvPicPr>
          <p:blipFill rotWithShape="1">
            <a:blip r:embed="rId5">
              <a:alphaModFix/>
            </a:blip>
            <a:srcRect r="21836" b="11548"/>
            <a:stretch/>
          </p:blipFill>
          <p:spPr>
            <a:xfrm>
              <a:off x="8848247" y="2715306"/>
              <a:ext cx="2710037" cy="2190524"/>
            </a:xfrm>
            <a:prstGeom prst="rect">
              <a:avLst/>
            </a:prstGeom>
            <a:noFill/>
            <a:ln>
              <a:noFill/>
            </a:ln>
          </p:spPr>
        </p:pic>
        <p:sp>
          <p:nvSpPr>
            <p:cNvPr id="362" name="Google Shape;362;p12"/>
            <p:cNvSpPr txBox="1"/>
            <p:nvPr/>
          </p:nvSpPr>
          <p:spPr>
            <a:xfrm>
              <a:off x="8392444" y="4891315"/>
              <a:ext cx="2904581" cy="849463"/>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2000" b="1" i="0" u="none" strike="noStrike" cap="none">
                  <a:solidFill>
                    <a:schemeClr val="dk1"/>
                  </a:solidFill>
                  <a:latin typeface="Arial"/>
                  <a:ea typeface="Arial"/>
                  <a:cs typeface="Arial"/>
                  <a:sym typeface="Arial"/>
                </a:rPr>
                <a:t>Comece a desenvolver com a AWS</a:t>
              </a:r>
              <a:endParaRPr/>
            </a:p>
          </p:txBody>
        </p:sp>
      </p:grpSp>
      <p:sp>
        <p:nvSpPr>
          <p:cNvPr id="363" name="Google Shape;363;p12"/>
          <p:cNvSpPr txBox="1">
            <a:spLocks noGrp="1"/>
          </p:cNvSpPr>
          <p:nvPr>
            <p:ph type="ftr" idx="11"/>
          </p:nvPr>
        </p:nvSpPr>
        <p:spPr>
          <a:xfrm>
            <a:off x="419100" y="6356350"/>
            <a:ext cx="4430486"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364" name="Google Shape;364;p1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1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Serviços sem custo</a:t>
            </a:r>
            <a:endParaRPr/>
          </a:p>
        </p:txBody>
      </p:sp>
      <p:grpSp>
        <p:nvGrpSpPr>
          <p:cNvPr id="370" name="Google Shape;370;p13" descr="services with no charge."/>
          <p:cNvGrpSpPr/>
          <p:nvPr/>
        </p:nvGrpSpPr>
        <p:grpSpPr>
          <a:xfrm>
            <a:off x="3362037" y="1391786"/>
            <a:ext cx="5546732" cy="4828039"/>
            <a:chOff x="3362037" y="1391786"/>
            <a:chExt cx="5546732" cy="4828039"/>
          </a:xfrm>
        </p:grpSpPr>
        <p:sp>
          <p:nvSpPr>
            <p:cNvPr id="371" name="Google Shape;371;p13" descr="Services with no charge."/>
            <p:cNvSpPr/>
            <p:nvPr/>
          </p:nvSpPr>
          <p:spPr>
            <a:xfrm>
              <a:off x="3362037" y="1391786"/>
              <a:ext cx="5183830" cy="4768239"/>
            </a:xfrm>
            <a:prstGeom prst="roundRect">
              <a:avLst>
                <a:gd name="adj" fmla="val 10132"/>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sp>
          <p:nvSpPr>
            <p:cNvPr id="372" name="Google Shape;372;p13"/>
            <p:cNvSpPr txBox="1"/>
            <p:nvPr/>
          </p:nvSpPr>
          <p:spPr>
            <a:xfrm>
              <a:off x="4457193" y="1492250"/>
              <a:ext cx="4451576" cy="4727575"/>
            </a:xfrm>
            <a:prstGeom prst="rect">
              <a:avLst/>
            </a:prstGeom>
            <a:noFill/>
            <a:ln>
              <a:noFill/>
            </a:ln>
          </p:spPr>
          <p:txBody>
            <a:bodyPr spcFirstLastPara="1" wrap="square" lIns="91425" tIns="45700" rIns="91425" bIns="45700" anchor="t" anchorCtr="0">
              <a:normAutofit fontScale="92500" lnSpcReduction="10000"/>
            </a:bodyPr>
            <a:lstStyle/>
            <a:p>
              <a:pPr marL="0" marR="0" lvl="0" indent="0" algn="l" rtl="0">
                <a:lnSpc>
                  <a:spcPct val="200000"/>
                </a:lnSpc>
                <a:spcBef>
                  <a:spcPts val="0"/>
                </a:spcBef>
                <a:spcAft>
                  <a:spcPts val="0"/>
                </a:spcAft>
                <a:buClr>
                  <a:schemeClr val="dk1"/>
                </a:buClr>
                <a:buSzPct val="100000"/>
                <a:buFont typeface="Arial"/>
                <a:buNone/>
              </a:pPr>
              <a:r>
                <a:rPr lang="pt-BR" sz="2800" b="0" i="0" u="none" strike="noStrike" cap="none">
                  <a:solidFill>
                    <a:schemeClr val="dk1"/>
                  </a:solidFill>
                  <a:latin typeface="Arial"/>
                  <a:ea typeface="Arial"/>
                  <a:cs typeface="Arial"/>
                  <a:sym typeface="Arial"/>
                </a:rPr>
                <a:t>Amazon VPC</a:t>
              </a:r>
              <a:endParaRPr/>
            </a:p>
            <a:p>
              <a:pPr marL="0" marR="0" lvl="0" indent="0" algn="l" rtl="0">
                <a:lnSpc>
                  <a:spcPct val="200000"/>
                </a:lnSpc>
                <a:spcBef>
                  <a:spcPts val="1000"/>
                </a:spcBef>
                <a:spcAft>
                  <a:spcPts val="0"/>
                </a:spcAft>
                <a:buClr>
                  <a:schemeClr val="dk1"/>
                </a:buClr>
                <a:buSzPct val="100000"/>
                <a:buFont typeface="Arial"/>
                <a:buNone/>
              </a:pPr>
              <a:r>
                <a:rPr lang="pt-BR" sz="2800" b="0" i="0" u="none" strike="noStrike" cap="none">
                  <a:solidFill>
                    <a:schemeClr val="dk1"/>
                  </a:solidFill>
                  <a:latin typeface="Arial"/>
                  <a:ea typeface="Arial"/>
                  <a:cs typeface="Arial"/>
                  <a:sym typeface="Arial"/>
                </a:rPr>
                <a:t>Elastic Beanstalk**</a:t>
              </a:r>
              <a:endParaRPr/>
            </a:p>
            <a:p>
              <a:pPr marL="0" marR="0" lvl="0" indent="0" algn="l" rtl="0">
                <a:lnSpc>
                  <a:spcPct val="200000"/>
                </a:lnSpc>
                <a:spcBef>
                  <a:spcPts val="1000"/>
                </a:spcBef>
                <a:spcAft>
                  <a:spcPts val="0"/>
                </a:spcAft>
                <a:buClr>
                  <a:schemeClr val="dk1"/>
                </a:buClr>
                <a:buSzPct val="100000"/>
                <a:buFont typeface="Arial"/>
                <a:buNone/>
              </a:pPr>
              <a:r>
                <a:rPr lang="pt-BR" sz="2800" b="0" i="0" u="none" strike="noStrike" cap="none">
                  <a:solidFill>
                    <a:schemeClr val="dk1"/>
                  </a:solidFill>
                  <a:latin typeface="Arial"/>
                  <a:ea typeface="Arial"/>
                  <a:cs typeface="Arial"/>
                  <a:sym typeface="Arial"/>
                </a:rPr>
                <a:t>Auto Scaling**</a:t>
              </a:r>
              <a:endParaRPr/>
            </a:p>
            <a:p>
              <a:pPr marL="0" marR="0" lvl="0" indent="0" algn="l" rtl="0">
                <a:lnSpc>
                  <a:spcPct val="200000"/>
                </a:lnSpc>
                <a:spcBef>
                  <a:spcPts val="1000"/>
                </a:spcBef>
                <a:spcAft>
                  <a:spcPts val="0"/>
                </a:spcAft>
                <a:buClr>
                  <a:schemeClr val="dk1"/>
                </a:buClr>
                <a:buSzPct val="100000"/>
                <a:buFont typeface="Arial"/>
                <a:buNone/>
              </a:pPr>
              <a:r>
                <a:rPr lang="pt-BR" sz="2800" b="0" i="0" u="none" strike="noStrike" cap="none">
                  <a:solidFill>
                    <a:schemeClr val="dk1"/>
                  </a:solidFill>
                  <a:latin typeface="Arial"/>
                  <a:ea typeface="Arial"/>
                  <a:cs typeface="Arial"/>
                  <a:sym typeface="Arial"/>
                </a:rPr>
                <a:t>AWS CloudFormation**</a:t>
              </a:r>
              <a:endParaRPr/>
            </a:p>
            <a:p>
              <a:pPr marL="0" marR="0" lvl="0" indent="0" algn="l" rtl="0">
                <a:lnSpc>
                  <a:spcPct val="85000"/>
                </a:lnSpc>
                <a:spcBef>
                  <a:spcPts val="1000"/>
                </a:spcBef>
                <a:spcAft>
                  <a:spcPts val="0"/>
                </a:spcAft>
                <a:buClr>
                  <a:schemeClr val="dk1"/>
                </a:buClr>
                <a:buSzPct val="100000"/>
                <a:buFont typeface="Arial"/>
                <a:buNone/>
              </a:pPr>
              <a:endParaRPr sz="1500" b="0" i="0" u="none" strike="noStrike" cap="none">
                <a:solidFill>
                  <a:schemeClr val="dk1"/>
                </a:solidFill>
                <a:latin typeface="Arial"/>
                <a:ea typeface="Arial"/>
                <a:cs typeface="Arial"/>
                <a:sym typeface="Arial"/>
              </a:endParaRPr>
            </a:p>
            <a:p>
              <a:pPr marL="0" marR="0" lvl="0" indent="0" algn="l" rtl="0">
                <a:lnSpc>
                  <a:spcPct val="85000"/>
                </a:lnSpc>
                <a:spcBef>
                  <a:spcPts val="1000"/>
                </a:spcBef>
                <a:spcAft>
                  <a:spcPts val="0"/>
                </a:spcAft>
                <a:buClr>
                  <a:schemeClr val="dk1"/>
                </a:buClr>
                <a:buSzPct val="100000"/>
                <a:buFont typeface="Arial"/>
                <a:buNone/>
              </a:pPr>
              <a:r>
                <a:rPr lang="pt-BR" sz="2800" b="0" i="0" u="none" strike="noStrike" cap="none">
                  <a:solidFill>
                    <a:schemeClr val="dk1"/>
                  </a:solidFill>
                  <a:latin typeface="Arial"/>
                  <a:ea typeface="Arial"/>
                  <a:cs typeface="Arial"/>
                  <a:sym typeface="Arial"/>
                </a:rPr>
                <a:t>AWS Identity and Access Management (IAM)</a:t>
              </a:r>
              <a:endParaRPr/>
            </a:p>
          </p:txBody>
        </p:sp>
        <p:pic>
          <p:nvPicPr>
            <p:cNvPr id="373" name="Google Shape;373;p13" descr="Amazon VPC icon."/>
            <p:cNvPicPr preferRelativeResize="0"/>
            <p:nvPr/>
          </p:nvPicPr>
          <p:blipFill rotWithShape="1">
            <a:blip r:embed="rId3">
              <a:alphaModFix/>
            </a:blip>
            <a:srcRect/>
            <a:stretch/>
          </p:blipFill>
          <p:spPr>
            <a:xfrm>
              <a:off x="3684588" y="1645126"/>
              <a:ext cx="711200" cy="711200"/>
            </a:xfrm>
            <a:prstGeom prst="rect">
              <a:avLst/>
            </a:prstGeom>
            <a:noFill/>
            <a:ln>
              <a:noFill/>
            </a:ln>
          </p:spPr>
        </p:pic>
        <p:pic>
          <p:nvPicPr>
            <p:cNvPr id="374" name="Google Shape;374;p13" descr="Elastic Beanstalk icon."/>
            <p:cNvPicPr preferRelativeResize="0"/>
            <p:nvPr/>
          </p:nvPicPr>
          <p:blipFill rotWithShape="1">
            <a:blip r:embed="rId4">
              <a:alphaModFix/>
            </a:blip>
            <a:srcRect/>
            <a:stretch/>
          </p:blipFill>
          <p:spPr>
            <a:xfrm>
              <a:off x="3684588" y="2582346"/>
              <a:ext cx="711200" cy="711200"/>
            </a:xfrm>
            <a:prstGeom prst="rect">
              <a:avLst/>
            </a:prstGeom>
            <a:noFill/>
            <a:ln>
              <a:noFill/>
            </a:ln>
          </p:spPr>
        </p:pic>
        <p:pic>
          <p:nvPicPr>
            <p:cNvPr id="375" name="Google Shape;375;p13" descr="Auto Scaling icon."/>
            <p:cNvPicPr preferRelativeResize="0"/>
            <p:nvPr/>
          </p:nvPicPr>
          <p:blipFill rotWithShape="1">
            <a:blip r:embed="rId5">
              <a:alphaModFix/>
            </a:blip>
            <a:srcRect/>
            <a:stretch/>
          </p:blipFill>
          <p:spPr>
            <a:xfrm>
              <a:off x="3799436" y="3529314"/>
              <a:ext cx="469900" cy="469900"/>
            </a:xfrm>
            <a:prstGeom prst="rect">
              <a:avLst/>
            </a:prstGeom>
            <a:noFill/>
            <a:ln>
              <a:noFill/>
            </a:ln>
          </p:spPr>
        </p:pic>
        <p:pic>
          <p:nvPicPr>
            <p:cNvPr id="376" name="Google Shape;376;p13" descr="AWS Cloud Formation icon."/>
            <p:cNvPicPr preferRelativeResize="0"/>
            <p:nvPr/>
          </p:nvPicPr>
          <p:blipFill rotWithShape="1">
            <a:blip r:embed="rId6">
              <a:alphaModFix/>
            </a:blip>
            <a:srcRect/>
            <a:stretch/>
          </p:blipFill>
          <p:spPr>
            <a:xfrm>
              <a:off x="3684588" y="4298888"/>
              <a:ext cx="711200" cy="711200"/>
            </a:xfrm>
            <a:prstGeom prst="rect">
              <a:avLst/>
            </a:prstGeom>
            <a:noFill/>
            <a:ln>
              <a:noFill/>
            </a:ln>
          </p:spPr>
        </p:pic>
        <p:pic>
          <p:nvPicPr>
            <p:cNvPr id="377" name="Google Shape;377;p13"/>
            <p:cNvPicPr preferRelativeResize="0"/>
            <p:nvPr/>
          </p:nvPicPr>
          <p:blipFill rotWithShape="1">
            <a:blip r:embed="rId7">
              <a:alphaModFix/>
            </a:blip>
            <a:srcRect/>
            <a:stretch/>
          </p:blipFill>
          <p:spPr>
            <a:xfrm>
              <a:off x="3678786" y="5236108"/>
              <a:ext cx="711200" cy="711200"/>
            </a:xfrm>
            <a:prstGeom prst="rect">
              <a:avLst/>
            </a:prstGeom>
            <a:noFill/>
            <a:ln>
              <a:noFill/>
            </a:ln>
          </p:spPr>
        </p:pic>
      </p:grpSp>
      <p:sp>
        <p:nvSpPr>
          <p:cNvPr id="378" name="Google Shape;378;p13"/>
          <p:cNvSpPr/>
          <p:nvPr/>
        </p:nvSpPr>
        <p:spPr>
          <a:xfrm>
            <a:off x="8673340" y="5347143"/>
            <a:ext cx="3104132" cy="12003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800" b="0" i="0" u="none" strike="noStrike" cap="none">
                <a:solidFill>
                  <a:schemeClr val="dk1"/>
                </a:solidFill>
                <a:latin typeface="Arial"/>
                <a:ea typeface="Arial"/>
                <a:cs typeface="Arial"/>
                <a:sym typeface="Arial"/>
              </a:rPr>
              <a:t>**</a:t>
            </a:r>
            <a:r>
              <a:rPr lang="pt-BR" sz="1800" b="1" i="0" u="none" strike="noStrike" cap="none">
                <a:solidFill>
                  <a:schemeClr val="dk1"/>
                </a:solidFill>
                <a:latin typeface="Arial"/>
                <a:ea typeface="Arial"/>
                <a:cs typeface="Arial"/>
                <a:sym typeface="Arial"/>
              </a:rPr>
              <a:t>Observação</a:t>
            </a:r>
            <a:r>
              <a:rPr lang="pt-BR" sz="1800" b="0" i="0" u="none" strike="noStrike" cap="none">
                <a:solidFill>
                  <a:schemeClr val="dk1"/>
                </a:solidFill>
                <a:latin typeface="Arial"/>
                <a:ea typeface="Arial"/>
                <a:cs typeface="Arial"/>
                <a:sym typeface="Arial"/>
              </a:rPr>
              <a:t>: pode haver cobranças associadas a outros serviços da AWS que são usados com esses serviços.</a:t>
            </a:r>
            <a:endParaRPr sz="1800" b="0" i="0" u="none" strike="noStrike" cap="none">
              <a:solidFill>
                <a:schemeClr val="dk1"/>
              </a:solidFill>
              <a:latin typeface="Arial"/>
              <a:ea typeface="Arial"/>
              <a:cs typeface="Arial"/>
              <a:sym typeface="Arial"/>
            </a:endParaRPr>
          </a:p>
        </p:txBody>
      </p:sp>
      <p:sp>
        <p:nvSpPr>
          <p:cNvPr id="379" name="Google Shape;379;p13"/>
          <p:cNvSpPr txBox="1">
            <a:spLocks noGrp="1"/>
          </p:cNvSpPr>
          <p:nvPr>
            <p:ph type="ftr" idx="11"/>
          </p:nvPr>
        </p:nvSpPr>
        <p:spPr>
          <a:xfrm>
            <a:off x="419100" y="6356350"/>
            <a:ext cx="4365171"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380" name="Google Shape;380;p1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14"/>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pt-BR"/>
              <a:t>Principais lições</a:t>
            </a:r>
            <a:endParaRPr/>
          </a:p>
        </p:txBody>
      </p:sp>
      <p:pic>
        <p:nvPicPr>
          <p:cNvPr id="386" name="Google Shape;386;p14"/>
          <p:cNvPicPr preferRelativeResize="0"/>
          <p:nvPr/>
        </p:nvPicPr>
        <p:blipFill rotWithShape="1">
          <a:blip r:embed="rId3">
            <a:alphaModFix/>
          </a:blip>
          <a:srcRect l="4146" r="4145"/>
          <a:stretch/>
        </p:blipFill>
        <p:spPr>
          <a:xfrm>
            <a:off x="597222" y="2770357"/>
            <a:ext cx="3931314" cy="3104201"/>
          </a:xfrm>
          <a:prstGeom prst="rect">
            <a:avLst/>
          </a:prstGeom>
          <a:noFill/>
          <a:ln>
            <a:noFill/>
          </a:ln>
        </p:spPr>
      </p:pic>
      <p:sp>
        <p:nvSpPr>
          <p:cNvPr id="387" name="Google Shape;387;p14"/>
          <p:cNvSpPr txBox="1">
            <a:spLocks noGrp="1"/>
          </p:cNvSpPr>
          <p:nvPr>
            <p:ph type="body" idx="1"/>
          </p:nvPr>
        </p:nvSpPr>
        <p:spPr>
          <a:xfrm>
            <a:off x="5714474" y="1178376"/>
            <a:ext cx="5767612" cy="481492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400"/>
              <a:buChar char="•"/>
            </a:pPr>
            <a:r>
              <a:rPr lang="pt-BR" sz="2400"/>
              <a:t>Não há cobrança para:</a:t>
            </a:r>
            <a:endParaRPr/>
          </a:p>
          <a:p>
            <a:pPr marL="685800" lvl="1" indent="-228600" algn="l" rtl="0">
              <a:lnSpc>
                <a:spcPct val="90000"/>
              </a:lnSpc>
              <a:spcBef>
                <a:spcPts val="500"/>
              </a:spcBef>
              <a:spcAft>
                <a:spcPts val="0"/>
              </a:spcAft>
              <a:buClr>
                <a:schemeClr val="dk1"/>
              </a:buClr>
              <a:buSzPts val="2000"/>
              <a:buChar char="•"/>
            </a:pPr>
            <a:r>
              <a:rPr lang="pt-BR" sz="2000"/>
              <a:t>Transferência de dados de entrada.</a:t>
            </a:r>
            <a:endParaRPr/>
          </a:p>
          <a:p>
            <a:pPr marL="685800" lvl="1" indent="-228600" algn="l" rtl="0">
              <a:lnSpc>
                <a:spcPct val="90000"/>
              </a:lnSpc>
              <a:spcBef>
                <a:spcPts val="500"/>
              </a:spcBef>
              <a:spcAft>
                <a:spcPts val="0"/>
              </a:spcAft>
              <a:buClr>
                <a:schemeClr val="dk1"/>
              </a:buClr>
              <a:buSzPts val="2000"/>
              <a:buChar char="•"/>
            </a:pPr>
            <a:r>
              <a:rPr lang="pt-BR" sz="2000"/>
              <a:t>Transferência de dados entre serviços dentro da mesma região da AWS.</a:t>
            </a:r>
            <a:endParaRPr/>
          </a:p>
          <a:p>
            <a:pPr marL="228600" lvl="0" indent="-228600" algn="l" rtl="0">
              <a:lnSpc>
                <a:spcPct val="90000"/>
              </a:lnSpc>
              <a:spcBef>
                <a:spcPts val="1000"/>
              </a:spcBef>
              <a:spcAft>
                <a:spcPts val="0"/>
              </a:spcAft>
              <a:buClr>
                <a:schemeClr val="dk1"/>
              </a:buClr>
              <a:buSzPts val="2400"/>
              <a:buChar char="•"/>
            </a:pPr>
            <a:r>
              <a:rPr lang="pt-BR" sz="2400"/>
              <a:t>Pague somente por aquilo que usar.</a:t>
            </a:r>
            <a:endParaRPr/>
          </a:p>
          <a:p>
            <a:pPr marL="228600" lvl="0" indent="-228600" algn="l" rtl="0">
              <a:lnSpc>
                <a:spcPct val="90000"/>
              </a:lnSpc>
              <a:spcBef>
                <a:spcPts val="1000"/>
              </a:spcBef>
              <a:spcAft>
                <a:spcPts val="0"/>
              </a:spcAft>
              <a:buClr>
                <a:schemeClr val="dk1"/>
              </a:buClr>
              <a:buSzPts val="2400"/>
              <a:buChar char="•"/>
            </a:pPr>
            <a:r>
              <a:rPr lang="pt-BR" sz="2400"/>
              <a:t>Inicie e interrompa a qualquer momento.</a:t>
            </a:r>
            <a:endParaRPr/>
          </a:p>
          <a:p>
            <a:pPr marL="228600" lvl="0" indent="-228600" algn="l" rtl="0">
              <a:lnSpc>
                <a:spcPct val="90000"/>
              </a:lnSpc>
              <a:spcBef>
                <a:spcPts val="1000"/>
              </a:spcBef>
              <a:spcAft>
                <a:spcPts val="0"/>
              </a:spcAft>
              <a:buClr>
                <a:schemeClr val="dk1"/>
              </a:buClr>
              <a:buSzPts val="2400"/>
              <a:buChar char="•"/>
            </a:pPr>
            <a:r>
              <a:rPr lang="pt-BR" sz="2400"/>
              <a:t>Não são necessários contratos de longo prazo.</a:t>
            </a:r>
            <a:endParaRPr/>
          </a:p>
          <a:p>
            <a:pPr marL="228600" lvl="0" indent="-228600" algn="l" rtl="0">
              <a:lnSpc>
                <a:spcPct val="90000"/>
              </a:lnSpc>
              <a:spcBef>
                <a:spcPts val="1000"/>
              </a:spcBef>
              <a:spcAft>
                <a:spcPts val="0"/>
              </a:spcAft>
              <a:buClr>
                <a:schemeClr val="dk1"/>
              </a:buClr>
              <a:buSzPts val="2400"/>
              <a:buChar char="•"/>
            </a:pPr>
            <a:r>
              <a:rPr lang="pt-BR" sz="2400"/>
              <a:t>Alguns serviços são gratuitos, mas </a:t>
            </a:r>
            <a:br>
              <a:rPr lang="pt-BR" sz="2400"/>
            </a:br>
            <a:r>
              <a:rPr lang="pt-BR" sz="2400"/>
              <a:t>os outros serviços da AWS que eles provisionam podem não ser gratuitos.</a:t>
            </a:r>
            <a:endParaRPr/>
          </a:p>
        </p:txBody>
      </p:sp>
      <p:sp>
        <p:nvSpPr>
          <p:cNvPr id="388" name="Google Shape;388;p14"/>
          <p:cNvSpPr txBox="1">
            <a:spLocks noGrp="1"/>
          </p:cNvSpPr>
          <p:nvPr>
            <p:ph type="sldNum" idx="12"/>
          </p:nvPr>
        </p:nvSpPr>
        <p:spPr>
          <a:xfrm>
            <a:off x="423657"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pt-BR"/>
              <a:t>14</a:t>
            </a:fld>
            <a:endParaRPr/>
          </a:p>
        </p:txBody>
      </p:sp>
      <p:sp>
        <p:nvSpPr>
          <p:cNvPr id="389" name="Google Shape;389;p14"/>
          <p:cNvSpPr txBox="1">
            <a:spLocks noGrp="1"/>
          </p:cNvSpPr>
          <p:nvPr>
            <p:ph type="ftr" idx="11"/>
          </p:nvPr>
        </p:nvSpPr>
        <p:spPr>
          <a:xfrm>
            <a:off x="7380514" y="6356350"/>
            <a:ext cx="4392386"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15"/>
          <p:cNvSpPr txBox="1">
            <a:spLocks noGrp="1"/>
          </p:cNvSpPr>
          <p:nvPr>
            <p:ph type="body" idx="1"/>
          </p:nvPr>
        </p:nvSpPr>
        <p:spPr>
          <a:xfrm>
            <a:off x="419100" y="2554356"/>
            <a:ext cx="9247414"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pt-BR"/>
              <a:t>Módulo 2: Economia e faturamento da nuvem</a:t>
            </a:r>
            <a:endParaRPr/>
          </a:p>
        </p:txBody>
      </p:sp>
      <p:sp>
        <p:nvSpPr>
          <p:cNvPr id="396" name="Google Shape;396;p15"/>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4000"/>
              <a:t>Seção 2: Custo total de propriedade </a:t>
            </a:r>
            <a:endParaRPr/>
          </a:p>
        </p:txBody>
      </p:sp>
      <p:sp>
        <p:nvSpPr>
          <p:cNvPr id="397" name="Google Shape;397;p15"/>
          <p:cNvSpPr txBox="1">
            <a:spLocks noGrp="1"/>
          </p:cNvSpPr>
          <p:nvPr>
            <p:ph type="ftr" idx="11"/>
          </p:nvPr>
        </p:nvSpPr>
        <p:spPr>
          <a:xfrm>
            <a:off x="419100" y="6356350"/>
            <a:ext cx="4348843"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16"/>
          <p:cNvSpPr txBox="1">
            <a:spLocks noGrp="1"/>
          </p:cNvSpPr>
          <p:nvPr>
            <p:ph type="title"/>
          </p:nvPr>
        </p:nvSpPr>
        <p:spPr>
          <a:xfrm>
            <a:off x="238539" y="158621"/>
            <a:ext cx="11115261" cy="989044"/>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Local versus nuvem</a:t>
            </a:r>
            <a:endParaRPr/>
          </a:p>
        </p:txBody>
      </p:sp>
      <p:grpSp>
        <p:nvGrpSpPr>
          <p:cNvPr id="403" name="Google Shape;403;p16"/>
          <p:cNvGrpSpPr/>
          <p:nvPr/>
        </p:nvGrpSpPr>
        <p:grpSpPr>
          <a:xfrm>
            <a:off x="785365" y="1388437"/>
            <a:ext cx="10704138" cy="4919878"/>
            <a:chOff x="785365" y="1388437"/>
            <a:chExt cx="10704138" cy="4919878"/>
          </a:xfrm>
        </p:grpSpPr>
        <p:sp>
          <p:nvSpPr>
            <p:cNvPr id="404" name="Google Shape;404;p16" descr="summary of traditional infrastructure."/>
            <p:cNvSpPr/>
            <p:nvPr/>
          </p:nvSpPr>
          <p:spPr>
            <a:xfrm>
              <a:off x="785365" y="1750660"/>
              <a:ext cx="4751842" cy="4557655"/>
            </a:xfrm>
            <a:prstGeom prst="rect">
              <a:avLst/>
            </a:prstGeom>
            <a:noFill/>
            <a:ln w="50800" cap="flat" cmpd="sng">
              <a:solidFill>
                <a:srgbClr val="7F7F7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405" name="Google Shape;405;p16" descr="summary of AWS Cloud features."/>
            <p:cNvSpPr/>
            <p:nvPr/>
          </p:nvSpPr>
          <p:spPr>
            <a:xfrm>
              <a:off x="6737661" y="1750660"/>
              <a:ext cx="4751842" cy="4557655"/>
            </a:xfrm>
            <a:prstGeom prst="rect">
              <a:avLst/>
            </a:prstGeom>
            <a:noFill/>
            <a:ln w="50800" cap="flat" cmpd="sng">
              <a:solidFill>
                <a:schemeClr val="accent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406" name="Google Shape;406;p16"/>
            <p:cNvSpPr txBox="1"/>
            <p:nvPr/>
          </p:nvSpPr>
          <p:spPr>
            <a:xfrm>
              <a:off x="913715" y="1388437"/>
              <a:ext cx="4495141"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800" b="1" i="0" u="none" strike="noStrike" cap="none">
                  <a:solidFill>
                    <a:schemeClr val="dk1"/>
                  </a:solidFill>
                  <a:latin typeface="Arial"/>
                  <a:ea typeface="Arial"/>
                  <a:cs typeface="Arial"/>
                  <a:sym typeface="Arial"/>
                </a:rPr>
                <a:t>Infraestrutura tradicional</a:t>
              </a:r>
              <a:endParaRPr/>
            </a:p>
          </p:txBody>
        </p:sp>
        <p:sp>
          <p:nvSpPr>
            <p:cNvPr id="407" name="Google Shape;407;p16"/>
            <p:cNvSpPr txBox="1"/>
            <p:nvPr/>
          </p:nvSpPr>
          <p:spPr>
            <a:xfrm>
              <a:off x="8085095" y="1394304"/>
              <a:ext cx="2056973" cy="52322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800" b="1" i="0" u="none" strike="noStrike" cap="none">
                  <a:solidFill>
                    <a:schemeClr val="dk1"/>
                  </a:solidFill>
                  <a:latin typeface="Arial"/>
                  <a:ea typeface="Arial"/>
                  <a:cs typeface="Arial"/>
                  <a:sym typeface="Arial"/>
                </a:rPr>
                <a:t>Nuvem AWS</a:t>
              </a:r>
              <a:endParaRPr/>
            </a:p>
          </p:txBody>
        </p:sp>
        <p:sp>
          <p:nvSpPr>
            <p:cNvPr id="408" name="Google Shape;408;p16"/>
            <p:cNvSpPr txBox="1"/>
            <p:nvPr/>
          </p:nvSpPr>
          <p:spPr>
            <a:xfrm>
              <a:off x="1481461" y="3419591"/>
              <a:ext cx="1242648"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Equipamento</a:t>
              </a:r>
              <a:endParaRPr/>
            </a:p>
          </p:txBody>
        </p:sp>
        <p:sp>
          <p:nvSpPr>
            <p:cNvPr id="409" name="Google Shape;409;p16"/>
            <p:cNvSpPr txBox="1"/>
            <p:nvPr/>
          </p:nvSpPr>
          <p:spPr>
            <a:xfrm>
              <a:off x="3360275" y="3368792"/>
              <a:ext cx="1877101"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Recursos e administração</a:t>
              </a:r>
              <a:endParaRPr/>
            </a:p>
          </p:txBody>
        </p:sp>
        <p:sp>
          <p:nvSpPr>
            <p:cNvPr id="410" name="Google Shape;410;p16"/>
            <p:cNvSpPr txBox="1"/>
            <p:nvPr/>
          </p:nvSpPr>
          <p:spPr>
            <a:xfrm>
              <a:off x="3588399" y="5522312"/>
              <a:ext cx="1412232"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600" b="0" i="0" u="none" strike="noStrike" cap="none">
                  <a:solidFill>
                    <a:schemeClr val="dk1"/>
                  </a:solidFill>
                  <a:latin typeface="Arial"/>
                  <a:ea typeface="Arial"/>
                  <a:cs typeface="Arial"/>
                  <a:sym typeface="Arial"/>
                </a:rPr>
                <a:t>Otimização</a:t>
              </a:r>
              <a:endParaRPr/>
            </a:p>
          </p:txBody>
        </p:sp>
        <p:sp>
          <p:nvSpPr>
            <p:cNvPr id="411" name="Google Shape;411;p16"/>
            <p:cNvSpPr txBox="1"/>
            <p:nvPr/>
          </p:nvSpPr>
          <p:spPr>
            <a:xfrm>
              <a:off x="1514670" y="5522312"/>
              <a:ext cx="1176230"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600" b="0" i="0" u="none" strike="noStrike" cap="none">
                  <a:solidFill>
                    <a:schemeClr val="dk1"/>
                  </a:solidFill>
                  <a:latin typeface="Arial"/>
                  <a:ea typeface="Arial"/>
                  <a:cs typeface="Arial"/>
                  <a:sym typeface="Arial"/>
                </a:rPr>
                <a:t>Contratos</a:t>
              </a:r>
              <a:endParaRPr/>
            </a:p>
          </p:txBody>
        </p:sp>
        <p:pic>
          <p:nvPicPr>
            <p:cNvPr id="412" name="Google Shape;412;p16"/>
            <p:cNvPicPr preferRelativeResize="0"/>
            <p:nvPr/>
          </p:nvPicPr>
          <p:blipFill rotWithShape="1">
            <a:blip r:embed="rId3">
              <a:alphaModFix/>
            </a:blip>
            <a:srcRect l="9981" t="9240" r="9066" b="9808"/>
            <a:stretch/>
          </p:blipFill>
          <p:spPr>
            <a:xfrm>
              <a:off x="7395464" y="2054803"/>
              <a:ext cx="1136520" cy="1136519"/>
            </a:xfrm>
            <a:prstGeom prst="rect">
              <a:avLst/>
            </a:prstGeom>
            <a:noFill/>
            <a:ln>
              <a:noFill/>
            </a:ln>
          </p:spPr>
        </p:pic>
        <p:pic>
          <p:nvPicPr>
            <p:cNvPr id="413" name="Google Shape;413;p16"/>
            <p:cNvPicPr preferRelativeResize="0"/>
            <p:nvPr/>
          </p:nvPicPr>
          <p:blipFill rotWithShape="1">
            <a:blip r:embed="rId4">
              <a:alphaModFix/>
            </a:blip>
            <a:srcRect/>
            <a:stretch/>
          </p:blipFill>
          <p:spPr>
            <a:xfrm>
              <a:off x="1472774" y="2141527"/>
              <a:ext cx="1260022" cy="1260022"/>
            </a:xfrm>
            <a:prstGeom prst="rect">
              <a:avLst/>
            </a:prstGeom>
            <a:noFill/>
            <a:ln>
              <a:noFill/>
            </a:ln>
          </p:spPr>
        </p:pic>
        <p:pic>
          <p:nvPicPr>
            <p:cNvPr id="414" name="Google Shape;414;p16"/>
            <p:cNvPicPr preferRelativeResize="0"/>
            <p:nvPr/>
          </p:nvPicPr>
          <p:blipFill rotWithShape="1">
            <a:blip r:embed="rId5">
              <a:alphaModFix/>
            </a:blip>
            <a:srcRect/>
            <a:stretch/>
          </p:blipFill>
          <p:spPr>
            <a:xfrm>
              <a:off x="7352590" y="4266177"/>
              <a:ext cx="1222269" cy="1222269"/>
            </a:xfrm>
            <a:prstGeom prst="rect">
              <a:avLst/>
            </a:prstGeom>
            <a:noFill/>
            <a:ln>
              <a:noFill/>
            </a:ln>
          </p:spPr>
        </p:pic>
        <p:pic>
          <p:nvPicPr>
            <p:cNvPr id="415" name="Google Shape;415;p16"/>
            <p:cNvPicPr preferRelativeResize="0"/>
            <p:nvPr/>
          </p:nvPicPr>
          <p:blipFill rotWithShape="1">
            <a:blip r:embed="rId6">
              <a:alphaModFix/>
            </a:blip>
            <a:srcRect l="3997" t="9662" r="4293" b="15666"/>
            <a:stretch/>
          </p:blipFill>
          <p:spPr>
            <a:xfrm>
              <a:off x="3548237" y="4292007"/>
              <a:ext cx="1501176" cy="1222269"/>
            </a:xfrm>
            <a:prstGeom prst="rect">
              <a:avLst/>
            </a:prstGeom>
            <a:noFill/>
            <a:ln>
              <a:noFill/>
            </a:ln>
          </p:spPr>
        </p:pic>
        <p:pic>
          <p:nvPicPr>
            <p:cNvPr id="416" name="Google Shape;416;p16"/>
            <p:cNvPicPr preferRelativeResize="0"/>
            <p:nvPr/>
          </p:nvPicPr>
          <p:blipFill rotWithShape="1">
            <a:blip r:embed="rId7">
              <a:alphaModFix/>
            </a:blip>
            <a:srcRect/>
            <a:stretch/>
          </p:blipFill>
          <p:spPr>
            <a:xfrm>
              <a:off x="3701934" y="2090728"/>
              <a:ext cx="1193783" cy="1153991"/>
            </a:xfrm>
            <a:prstGeom prst="rect">
              <a:avLst/>
            </a:prstGeom>
            <a:noFill/>
            <a:ln>
              <a:noFill/>
            </a:ln>
          </p:spPr>
        </p:pic>
        <p:sp>
          <p:nvSpPr>
            <p:cNvPr id="417" name="Google Shape;417;p16"/>
            <p:cNvSpPr txBox="1"/>
            <p:nvPr/>
          </p:nvSpPr>
          <p:spPr>
            <a:xfrm>
              <a:off x="7211631" y="5458349"/>
              <a:ext cx="1626183"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Aumentar e reduzir a escala vertical</a:t>
              </a:r>
              <a:endParaRPr/>
            </a:p>
          </p:txBody>
        </p:sp>
        <p:sp>
          <p:nvSpPr>
            <p:cNvPr id="418" name="Google Shape;418;p16"/>
            <p:cNvSpPr txBox="1"/>
            <p:nvPr/>
          </p:nvSpPr>
          <p:spPr>
            <a:xfrm>
              <a:off x="7024318" y="3260774"/>
              <a:ext cx="1878813"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Sem despesas iniciais - pague pelo que usar</a:t>
              </a:r>
              <a:endParaRPr/>
            </a:p>
          </p:txBody>
        </p:sp>
        <p:sp>
          <p:nvSpPr>
            <p:cNvPr id="419" name="Google Shape;419;p16"/>
            <p:cNvSpPr txBox="1"/>
            <p:nvPr/>
          </p:nvSpPr>
          <p:spPr>
            <a:xfrm>
              <a:off x="9160332" y="3260774"/>
              <a:ext cx="2112035"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Melhore o tempo de entrada no mercado e a agilidade</a:t>
              </a:r>
              <a:endParaRPr/>
            </a:p>
          </p:txBody>
        </p:sp>
        <p:pic>
          <p:nvPicPr>
            <p:cNvPr id="420" name="Google Shape;420;p16"/>
            <p:cNvPicPr preferRelativeResize="0"/>
            <p:nvPr/>
          </p:nvPicPr>
          <p:blipFill rotWithShape="1">
            <a:blip r:embed="rId8">
              <a:alphaModFix/>
            </a:blip>
            <a:srcRect/>
            <a:stretch/>
          </p:blipFill>
          <p:spPr>
            <a:xfrm>
              <a:off x="9776878" y="2269568"/>
              <a:ext cx="850900" cy="812800"/>
            </a:xfrm>
            <a:prstGeom prst="rect">
              <a:avLst/>
            </a:prstGeom>
            <a:noFill/>
            <a:ln>
              <a:noFill/>
            </a:ln>
          </p:spPr>
        </p:pic>
        <p:pic>
          <p:nvPicPr>
            <p:cNvPr id="421" name="Google Shape;421;p16" descr="summary of traditional infrastructure."/>
            <p:cNvPicPr preferRelativeResize="0"/>
            <p:nvPr/>
          </p:nvPicPr>
          <p:blipFill rotWithShape="1">
            <a:blip r:embed="rId9">
              <a:alphaModFix/>
            </a:blip>
            <a:srcRect l="15244" t="4150" r="16821" b="4623"/>
            <a:stretch/>
          </p:blipFill>
          <p:spPr>
            <a:xfrm>
              <a:off x="1687387" y="4273544"/>
              <a:ext cx="830795" cy="1115638"/>
            </a:xfrm>
            <a:prstGeom prst="rect">
              <a:avLst/>
            </a:prstGeom>
            <a:noFill/>
            <a:ln>
              <a:noFill/>
            </a:ln>
          </p:spPr>
        </p:pic>
        <p:pic>
          <p:nvPicPr>
            <p:cNvPr id="422" name="Google Shape;422;p16"/>
            <p:cNvPicPr preferRelativeResize="0"/>
            <p:nvPr/>
          </p:nvPicPr>
          <p:blipFill rotWithShape="1">
            <a:blip r:embed="rId10">
              <a:alphaModFix/>
            </a:blip>
            <a:srcRect/>
            <a:stretch/>
          </p:blipFill>
          <p:spPr>
            <a:xfrm>
              <a:off x="9753932" y="4392619"/>
              <a:ext cx="896793" cy="896793"/>
            </a:xfrm>
            <a:prstGeom prst="rect">
              <a:avLst/>
            </a:prstGeom>
            <a:noFill/>
            <a:ln>
              <a:noFill/>
            </a:ln>
          </p:spPr>
        </p:pic>
        <p:sp>
          <p:nvSpPr>
            <p:cNvPr id="423" name="Google Shape;423;p16"/>
            <p:cNvSpPr txBox="1"/>
            <p:nvPr/>
          </p:nvSpPr>
          <p:spPr>
            <a:xfrm>
              <a:off x="9262922" y="5477317"/>
              <a:ext cx="1878813"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Infraestrutura de autoatendimento</a:t>
              </a:r>
              <a:endParaRPr/>
            </a:p>
          </p:txBody>
        </p:sp>
        <p:sp>
          <p:nvSpPr>
            <p:cNvPr id="424" name="Google Shape;424;p16"/>
            <p:cNvSpPr txBox="1"/>
            <p:nvPr/>
          </p:nvSpPr>
          <p:spPr>
            <a:xfrm>
              <a:off x="4955278" y="2771538"/>
              <a:ext cx="2321669" cy="189789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1733" b="0" i="0" u="none" strike="noStrike" cap="none">
                  <a:solidFill>
                    <a:srgbClr val="414042"/>
                  </a:solidFill>
                  <a:latin typeface="Arial"/>
                  <a:ea typeface="Arial"/>
                  <a:cs typeface="Arial"/>
                  <a:sym typeface="Arial"/>
                </a:rPr>
                <a:t>≠</a:t>
              </a:r>
              <a:endParaRPr/>
            </a:p>
          </p:txBody>
        </p:sp>
      </p:grpSp>
      <p:sp>
        <p:nvSpPr>
          <p:cNvPr id="425" name="Google Shape;425;p16"/>
          <p:cNvSpPr txBox="1">
            <a:spLocks noGrp="1"/>
          </p:cNvSpPr>
          <p:nvPr>
            <p:ph type="ftr" idx="11"/>
          </p:nvPr>
        </p:nvSpPr>
        <p:spPr>
          <a:xfrm>
            <a:off x="419100" y="6356350"/>
            <a:ext cx="4476617" cy="50165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26" name="Google Shape;426;p1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17"/>
          <p:cNvSpPr txBox="1">
            <a:spLocks noGrp="1"/>
          </p:cNvSpPr>
          <p:nvPr>
            <p:ph type="title"/>
          </p:nvPr>
        </p:nvSpPr>
        <p:spPr>
          <a:xfrm>
            <a:off x="238539" y="158621"/>
            <a:ext cx="11115261" cy="989044"/>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O que é o custo total de propriedade (TCO)?</a:t>
            </a:r>
            <a:endParaRPr sz="3600"/>
          </a:p>
        </p:txBody>
      </p:sp>
      <p:sp>
        <p:nvSpPr>
          <p:cNvPr id="432" name="Google Shape;432;p17"/>
          <p:cNvSpPr txBox="1">
            <a:spLocks noGrp="1"/>
          </p:cNvSpPr>
          <p:nvPr>
            <p:ph type="body" idx="1"/>
          </p:nvPr>
        </p:nvSpPr>
        <p:spPr>
          <a:xfrm>
            <a:off x="238539" y="1585581"/>
            <a:ext cx="7203661" cy="4408819"/>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5"/>
              </a:buClr>
              <a:buSzPts val="2400"/>
              <a:buNone/>
            </a:pPr>
            <a:r>
              <a:rPr lang="pt-BR" sz="2400" b="1">
                <a:solidFill>
                  <a:schemeClr val="accent5"/>
                </a:solidFill>
                <a:latin typeface="Arial"/>
                <a:ea typeface="Arial"/>
                <a:cs typeface="Arial"/>
                <a:sym typeface="Arial"/>
              </a:rPr>
              <a:t>O custo total de propriedade (TCO) </a:t>
            </a:r>
            <a:r>
              <a:rPr lang="pt-BR" sz="2400">
                <a:latin typeface="Arial"/>
                <a:ea typeface="Arial"/>
                <a:cs typeface="Arial"/>
                <a:sym typeface="Arial"/>
              </a:rPr>
              <a:t>é a estimativa financeira para ajudar a identificar custos diretos e indiretos de um sistema.</a:t>
            </a:r>
            <a:endParaRPr/>
          </a:p>
          <a:p>
            <a:pPr marL="0" lvl="0" indent="0" algn="l" rtl="0">
              <a:lnSpc>
                <a:spcPct val="100000"/>
              </a:lnSpc>
              <a:spcBef>
                <a:spcPts val="1000"/>
              </a:spcBef>
              <a:spcAft>
                <a:spcPts val="0"/>
              </a:spcAft>
              <a:buClr>
                <a:schemeClr val="dk1"/>
              </a:buClr>
              <a:buSzPts val="900"/>
              <a:buNone/>
            </a:pPr>
            <a:endParaRPr sz="900"/>
          </a:p>
          <a:p>
            <a:pPr marL="0" lvl="0" indent="0" algn="l" rtl="0">
              <a:lnSpc>
                <a:spcPct val="100000"/>
              </a:lnSpc>
              <a:spcBef>
                <a:spcPts val="600"/>
              </a:spcBef>
              <a:spcAft>
                <a:spcPts val="0"/>
              </a:spcAft>
              <a:buClr>
                <a:schemeClr val="dk1"/>
              </a:buClr>
              <a:buSzPts val="2400"/>
              <a:buNone/>
            </a:pPr>
            <a:r>
              <a:rPr lang="pt-BR" sz="2400"/>
              <a:t>Por que usar o TCO?</a:t>
            </a:r>
            <a:endParaRPr/>
          </a:p>
          <a:p>
            <a:pPr marL="465138" lvl="0" indent="-465138" algn="l" rtl="0">
              <a:lnSpc>
                <a:spcPct val="100000"/>
              </a:lnSpc>
              <a:spcBef>
                <a:spcPts val="1200"/>
              </a:spcBef>
              <a:spcAft>
                <a:spcPts val="0"/>
              </a:spcAft>
              <a:buClr>
                <a:schemeClr val="dk1"/>
              </a:buClr>
              <a:buSzPts val="2400"/>
              <a:buChar char="•"/>
            </a:pPr>
            <a:r>
              <a:rPr lang="pt-BR" sz="2400"/>
              <a:t>Para comparar os custos da execução de um </a:t>
            </a:r>
            <a:r>
              <a:rPr lang="pt-BR" sz="2400" b="1">
                <a:solidFill>
                  <a:schemeClr val="accent5"/>
                </a:solidFill>
              </a:rPr>
              <a:t>ambiente de infraestrutura inteiro ou de uma carga de trabalho específica</a:t>
            </a:r>
            <a:r>
              <a:rPr lang="pt-BR" sz="2400" b="1">
                <a:solidFill>
                  <a:srgbClr val="0070C0"/>
                </a:solidFill>
              </a:rPr>
              <a:t> </a:t>
            </a:r>
            <a:r>
              <a:rPr lang="pt-BR" sz="2400"/>
              <a:t>no local em comparação com a AWS</a:t>
            </a:r>
            <a:endParaRPr/>
          </a:p>
          <a:p>
            <a:pPr marL="465138" lvl="0" indent="-465138" algn="l" rtl="0">
              <a:lnSpc>
                <a:spcPct val="100000"/>
              </a:lnSpc>
              <a:spcBef>
                <a:spcPts val="1200"/>
              </a:spcBef>
              <a:spcAft>
                <a:spcPts val="0"/>
              </a:spcAft>
              <a:buClr>
                <a:schemeClr val="dk1"/>
              </a:buClr>
              <a:buSzPts val="2400"/>
              <a:buChar char="•"/>
            </a:pPr>
            <a:r>
              <a:rPr lang="pt-BR" sz="2400"/>
              <a:t>Para </a:t>
            </a:r>
            <a:r>
              <a:rPr lang="pt-BR" sz="2400" b="1">
                <a:solidFill>
                  <a:schemeClr val="accent5"/>
                </a:solidFill>
              </a:rPr>
              <a:t>criar um orçamento e um caso de negócios </a:t>
            </a:r>
            <a:r>
              <a:rPr lang="pt-BR" sz="2400"/>
              <a:t>para migrar para a nuvem</a:t>
            </a:r>
            <a:endParaRPr/>
          </a:p>
        </p:txBody>
      </p:sp>
      <p:grpSp>
        <p:nvGrpSpPr>
          <p:cNvPr id="433" name="Google Shape;433;p17"/>
          <p:cNvGrpSpPr/>
          <p:nvPr/>
        </p:nvGrpSpPr>
        <p:grpSpPr>
          <a:xfrm>
            <a:off x="7582567" y="1856277"/>
            <a:ext cx="4609433" cy="3034400"/>
            <a:chOff x="7582567" y="1856277"/>
            <a:chExt cx="4609433" cy="3034400"/>
          </a:xfrm>
        </p:grpSpPr>
        <p:pic>
          <p:nvPicPr>
            <p:cNvPr id="434" name="Google Shape;434;p17" descr="cloud."/>
            <p:cNvPicPr preferRelativeResize="0"/>
            <p:nvPr/>
          </p:nvPicPr>
          <p:blipFill rotWithShape="1">
            <a:blip r:embed="rId3">
              <a:alphaModFix/>
            </a:blip>
            <a:srcRect l="608" t="17083" r="1" b="17489"/>
            <a:stretch/>
          </p:blipFill>
          <p:spPr>
            <a:xfrm>
              <a:off x="7582567" y="1856277"/>
              <a:ext cx="4609433" cy="3034400"/>
            </a:xfrm>
            <a:prstGeom prst="rect">
              <a:avLst/>
            </a:prstGeom>
            <a:noFill/>
            <a:ln>
              <a:noFill/>
            </a:ln>
          </p:spPr>
        </p:pic>
        <p:pic>
          <p:nvPicPr>
            <p:cNvPr id="435" name="Google Shape;435;p17" descr="servers."/>
            <p:cNvPicPr preferRelativeResize="0"/>
            <p:nvPr/>
          </p:nvPicPr>
          <p:blipFill rotWithShape="1">
            <a:blip r:embed="rId4">
              <a:alphaModFix/>
            </a:blip>
            <a:srcRect/>
            <a:stretch/>
          </p:blipFill>
          <p:spPr>
            <a:xfrm>
              <a:off x="8511946" y="3001276"/>
              <a:ext cx="1584114" cy="1584114"/>
            </a:xfrm>
            <a:prstGeom prst="rect">
              <a:avLst/>
            </a:prstGeom>
            <a:noFill/>
            <a:ln>
              <a:noFill/>
            </a:ln>
          </p:spPr>
        </p:pic>
        <p:pic>
          <p:nvPicPr>
            <p:cNvPr id="436" name="Google Shape;436;p17" descr="servers."/>
            <p:cNvPicPr preferRelativeResize="0"/>
            <p:nvPr/>
          </p:nvPicPr>
          <p:blipFill rotWithShape="1">
            <a:blip r:embed="rId5">
              <a:alphaModFix/>
            </a:blip>
            <a:srcRect/>
            <a:stretch/>
          </p:blipFill>
          <p:spPr>
            <a:xfrm>
              <a:off x="9559916" y="3001276"/>
              <a:ext cx="1584114" cy="1584114"/>
            </a:xfrm>
            <a:prstGeom prst="rect">
              <a:avLst/>
            </a:prstGeom>
            <a:noFill/>
            <a:ln>
              <a:noFill/>
            </a:ln>
          </p:spPr>
        </p:pic>
      </p:grpSp>
      <p:sp>
        <p:nvSpPr>
          <p:cNvPr id="437" name="Google Shape;437;p17"/>
          <p:cNvSpPr txBox="1">
            <a:spLocks noGrp="1"/>
          </p:cNvSpPr>
          <p:nvPr>
            <p:ph type="ftr" idx="11"/>
          </p:nvPr>
        </p:nvSpPr>
        <p:spPr>
          <a:xfrm>
            <a:off x="419100" y="6356350"/>
            <a:ext cx="4316186"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38" name="Google Shape;438;p1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18"/>
          <p:cNvSpPr txBox="1">
            <a:spLocks noGrp="1"/>
          </p:cNvSpPr>
          <p:nvPr>
            <p:ph type="title"/>
          </p:nvPr>
        </p:nvSpPr>
        <p:spPr>
          <a:xfrm>
            <a:off x="238539" y="158621"/>
            <a:ext cx="11115261" cy="989044"/>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Considerações sobre TCO</a:t>
            </a:r>
            <a:endParaRPr/>
          </a:p>
        </p:txBody>
      </p:sp>
      <p:grpSp>
        <p:nvGrpSpPr>
          <p:cNvPr id="444" name="Google Shape;444;p18" descr="TCO considerations."/>
          <p:cNvGrpSpPr/>
          <p:nvPr/>
        </p:nvGrpSpPr>
        <p:grpSpPr>
          <a:xfrm>
            <a:off x="96193" y="1429807"/>
            <a:ext cx="11907260" cy="4641228"/>
            <a:chOff x="96193" y="1429807"/>
            <a:chExt cx="11907260" cy="4641228"/>
          </a:xfrm>
        </p:grpSpPr>
        <p:grpSp>
          <p:nvGrpSpPr>
            <p:cNvPr id="445" name="Google Shape;445;p18" descr="IT Labor Costs"/>
            <p:cNvGrpSpPr/>
            <p:nvPr/>
          </p:nvGrpSpPr>
          <p:grpSpPr>
            <a:xfrm>
              <a:off x="100712" y="5060594"/>
              <a:ext cx="11902741" cy="1010441"/>
              <a:chOff x="100712" y="5060594"/>
              <a:chExt cx="11902741" cy="1010441"/>
            </a:xfrm>
          </p:grpSpPr>
          <p:sp>
            <p:nvSpPr>
              <p:cNvPr id="446" name="Google Shape;446;p18" descr="Summary of TCO considerations."/>
              <p:cNvSpPr/>
              <p:nvPr/>
            </p:nvSpPr>
            <p:spPr>
              <a:xfrm>
                <a:off x="470178" y="5060594"/>
                <a:ext cx="2227236" cy="1010441"/>
              </a:xfrm>
              <a:prstGeom prst="rect">
                <a:avLst/>
              </a:prstGeom>
              <a:solidFill>
                <a:srgbClr val="E36C09"/>
              </a:solidFill>
              <a:ln>
                <a:noFill/>
              </a:ln>
            </p:spPr>
            <p:txBody>
              <a:bodyPr spcFirstLastPara="1" wrap="square" lIns="91425" tIns="45700" rIns="91425" bIns="45700" anchor="ctr" anchorCtr="0">
                <a:noAutofit/>
              </a:bodyPr>
              <a:lstStyle/>
              <a:p>
                <a:pPr marL="0" marR="0" lvl="0" indent="0" algn="r" rtl="0">
                  <a:spcBef>
                    <a:spcPts val="0"/>
                  </a:spcBef>
                  <a:spcAft>
                    <a:spcPts val="0"/>
                  </a:spcAft>
                  <a:buNone/>
                </a:pPr>
                <a:endParaRPr sz="1867" b="0" i="0" u="none" strike="noStrike" cap="none">
                  <a:solidFill>
                    <a:srgbClr val="FFFFFF"/>
                  </a:solidFill>
                  <a:latin typeface="Arial"/>
                  <a:ea typeface="Arial"/>
                  <a:cs typeface="Arial"/>
                  <a:sym typeface="Arial"/>
                </a:endParaRPr>
              </a:p>
            </p:txBody>
          </p:sp>
          <p:sp>
            <p:nvSpPr>
              <p:cNvPr id="447" name="Google Shape;447;p18" descr="Summary of TCO considerations."/>
              <p:cNvSpPr/>
              <p:nvPr/>
            </p:nvSpPr>
            <p:spPr>
              <a:xfrm>
                <a:off x="2795229" y="5062952"/>
                <a:ext cx="9208224" cy="1005725"/>
              </a:xfrm>
              <a:prstGeom prst="rect">
                <a:avLst/>
              </a:prstGeom>
              <a:solidFill>
                <a:srgbClr val="E6E6E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600" b="0" i="0" u="none" strike="noStrike" cap="none">
                    <a:solidFill>
                      <a:srgbClr val="595A5D"/>
                    </a:solidFill>
                    <a:latin typeface="Arial"/>
                    <a:ea typeface="Arial"/>
                    <a:cs typeface="Arial"/>
                    <a:sym typeface="Arial"/>
                  </a:rPr>
                  <a:t>Custos de administração de servidores</a:t>
                </a:r>
                <a:endParaRPr/>
              </a:p>
            </p:txBody>
          </p:sp>
          <p:sp>
            <p:nvSpPr>
              <p:cNvPr id="448" name="Google Shape;448;p18" descr="Summary of TCO considerations."/>
              <p:cNvSpPr/>
              <p:nvPr/>
            </p:nvSpPr>
            <p:spPr>
              <a:xfrm>
                <a:off x="100712" y="5259273"/>
                <a:ext cx="609600" cy="613083"/>
              </a:xfrm>
              <a:prstGeom prst="ellipse">
                <a:avLst/>
              </a:prstGeom>
              <a:solidFill>
                <a:srgbClr val="FFFFFF"/>
              </a:solidFill>
              <a:ln w="9525" cap="flat" cmpd="sng">
                <a:solidFill>
                  <a:srgbClr val="E36C0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2400" b="0" i="0" u="none" strike="noStrike" cap="none">
                    <a:solidFill>
                      <a:srgbClr val="E36C09"/>
                    </a:solidFill>
                    <a:latin typeface="Arial"/>
                    <a:ea typeface="Arial"/>
                    <a:cs typeface="Arial"/>
                    <a:sym typeface="Arial"/>
                  </a:rPr>
                  <a:t>4</a:t>
                </a:r>
                <a:endParaRPr/>
              </a:p>
            </p:txBody>
          </p:sp>
          <p:sp>
            <p:nvSpPr>
              <p:cNvPr id="449" name="Google Shape;449;p18"/>
              <p:cNvSpPr/>
              <p:nvPr/>
            </p:nvSpPr>
            <p:spPr>
              <a:xfrm>
                <a:off x="897359" y="5114733"/>
                <a:ext cx="1449436" cy="9543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67" b="0" i="0" u="none" strike="noStrike" cap="none">
                    <a:solidFill>
                      <a:srgbClr val="FFFFFF"/>
                    </a:solidFill>
                    <a:latin typeface="Arial"/>
                    <a:ea typeface="Arial"/>
                    <a:cs typeface="Arial"/>
                    <a:sym typeface="Arial"/>
                  </a:rPr>
                  <a:t>Custo</a:t>
                </a:r>
                <a:br>
                  <a:rPr lang="pt-BR" sz="1867" b="0" i="0" u="none" strike="noStrike" cap="none">
                    <a:solidFill>
                      <a:srgbClr val="FFFFFF"/>
                    </a:solidFill>
                    <a:latin typeface="Arial"/>
                    <a:ea typeface="Arial"/>
                    <a:cs typeface="Arial"/>
                    <a:sym typeface="Arial"/>
                  </a:rPr>
                </a:br>
                <a:r>
                  <a:rPr lang="pt-BR" sz="1867" b="0" i="0" u="none" strike="noStrike" cap="none">
                    <a:solidFill>
                      <a:srgbClr val="FFFFFF"/>
                    </a:solidFill>
                    <a:latin typeface="Arial"/>
                    <a:ea typeface="Arial"/>
                    <a:cs typeface="Arial"/>
                    <a:sym typeface="Arial"/>
                  </a:rPr>
                  <a:t> de mão de </a:t>
                </a:r>
                <a:br>
                  <a:rPr lang="pt-BR" sz="1867" b="0" i="0" u="none" strike="noStrike" cap="none">
                    <a:solidFill>
                      <a:srgbClr val="FFFFFF"/>
                    </a:solidFill>
                    <a:latin typeface="Arial"/>
                    <a:ea typeface="Arial"/>
                    <a:cs typeface="Arial"/>
                    <a:sym typeface="Arial"/>
                  </a:rPr>
                </a:br>
                <a:r>
                  <a:rPr lang="pt-BR" sz="1867" b="0" i="0" u="none" strike="noStrike" cap="none">
                    <a:solidFill>
                      <a:srgbClr val="FFFFFF"/>
                    </a:solidFill>
                    <a:latin typeface="Arial"/>
                    <a:ea typeface="Arial"/>
                    <a:cs typeface="Arial"/>
                    <a:sym typeface="Arial"/>
                  </a:rPr>
                  <a:t>obra de TI</a:t>
                </a:r>
                <a:endParaRPr/>
              </a:p>
            </p:txBody>
          </p:sp>
        </p:grpSp>
        <p:grpSp>
          <p:nvGrpSpPr>
            <p:cNvPr id="450" name="Google Shape;450;p18" descr="Server costs."/>
            <p:cNvGrpSpPr/>
            <p:nvPr/>
          </p:nvGrpSpPr>
          <p:grpSpPr>
            <a:xfrm>
              <a:off x="96193" y="1429807"/>
              <a:ext cx="11902449" cy="1010065"/>
              <a:chOff x="100712" y="1238575"/>
              <a:chExt cx="11902449" cy="1010065"/>
            </a:xfrm>
          </p:grpSpPr>
          <p:grpSp>
            <p:nvGrpSpPr>
              <p:cNvPr id="451" name="Google Shape;451;p18"/>
              <p:cNvGrpSpPr/>
              <p:nvPr/>
            </p:nvGrpSpPr>
            <p:grpSpPr>
              <a:xfrm>
                <a:off x="458801" y="1238575"/>
                <a:ext cx="11544360" cy="1010065"/>
                <a:chOff x="458801" y="1238575"/>
                <a:chExt cx="11544360" cy="1010065"/>
              </a:xfrm>
            </p:grpSpPr>
            <p:sp>
              <p:nvSpPr>
                <p:cNvPr id="452" name="Google Shape;452;p18" descr="Summary of TCO considerations."/>
                <p:cNvSpPr/>
                <p:nvPr/>
              </p:nvSpPr>
              <p:spPr>
                <a:xfrm>
                  <a:off x="458801" y="1248222"/>
                  <a:ext cx="2249990" cy="1000417"/>
                </a:xfrm>
                <a:prstGeom prst="rect">
                  <a:avLst/>
                </a:prstGeom>
                <a:solidFill>
                  <a:srgbClr val="E36C09"/>
                </a:solidFill>
                <a:ln>
                  <a:noFill/>
                </a:ln>
              </p:spPr>
              <p:txBody>
                <a:bodyPr spcFirstLastPara="1" wrap="square" lIns="91425" tIns="45700" rIns="91425" bIns="45700" anchor="ctr" anchorCtr="0">
                  <a:noAutofit/>
                </a:bodyPr>
                <a:lstStyle/>
                <a:p>
                  <a:pPr marL="0" marR="0" lvl="0" indent="0" algn="r" rtl="0">
                    <a:spcBef>
                      <a:spcPts val="0"/>
                    </a:spcBef>
                    <a:spcAft>
                      <a:spcPts val="0"/>
                    </a:spcAft>
                    <a:buNone/>
                  </a:pPr>
                  <a:endParaRPr sz="1867" b="0" i="0" u="none" strike="noStrike" cap="none">
                    <a:solidFill>
                      <a:srgbClr val="FFFFFF"/>
                    </a:solidFill>
                    <a:latin typeface="Arial"/>
                    <a:ea typeface="Arial"/>
                    <a:cs typeface="Arial"/>
                    <a:sym typeface="Arial"/>
                  </a:endParaRPr>
                </a:p>
              </p:txBody>
            </p:sp>
            <p:sp>
              <p:nvSpPr>
                <p:cNvPr id="453" name="Google Shape;453;p18" descr="Summary of TCO considerations."/>
                <p:cNvSpPr/>
                <p:nvPr/>
              </p:nvSpPr>
              <p:spPr>
                <a:xfrm>
                  <a:off x="2794937" y="1248221"/>
                  <a:ext cx="3062467" cy="1000418"/>
                </a:xfrm>
                <a:prstGeom prst="rect">
                  <a:avLst/>
                </a:prstGeom>
                <a:solidFill>
                  <a:srgbClr val="D0DBC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Hardware: servidor, unidades de distribuição de energia (PDUs) do chassi de rack, switches top-of-rack (TOR) (e manutenção)</a:t>
                  </a:r>
                  <a:endParaRPr/>
                </a:p>
              </p:txBody>
            </p:sp>
            <p:sp>
              <p:nvSpPr>
                <p:cNvPr id="454" name="Google Shape;454;p18" descr="Summary of TCO considerations."/>
                <p:cNvSpPr/>
                <p:nvPr/>
              </p:nvSpPr>
              <p:spPr>
                <a:xfrm>
                  <a:off x="5935465" y="1238866"/>
                  <a:ext cx="2836817" cy="1009774"/>
                </a:xfrm>
                <a:prstGeom prst="rect">
                  <a:avLst/>
                </a:prstGeom>
                <a:solidFill>
                  <a:srgbClr val="D0DBC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Software: sistema operacional (SO), licenças de virtualização (e manutenção)</a:t>
                  </a:r>
                  <a:endParaRPr/>
                </a:p>
              </p:txBody>
            </p:sp>
            <p:sp>
              <p:nvSpPr>
                <p:cNvPr id="455" name="Google Shape;455;p18" descr="Summary of TCO considerations."/>
                <p:cNvSpPr/>
                <p:nvPr/>
              </p:nvSpPr>
              <p:spPr>
                <a:xfrm>
                  <a:off x="8864999" y="1238575"/>
                  <a:ext cx="3133958" cy="442825"/>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Custo de instalações</a:t>
                  </a:r>
                  <a:endParaRPr/>
                </a:p>
              </p:txBody>
            </p:sp>
            <p:sp>
              <p:nvSpPr>
                <p:cNvPr id="456" name="Google Shape;456;p18" descr="Summary of TCO considerations."/>
                <p:cNvSpPr/>
                <p:nvPr/>
              </p:nvSpPr>
              <p:spPr>
                <a:xfrm>
                  <a:off x="8864998" y="1764190"/>
                  <a:ext cx="1018876" cy="484449"/>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Espaço</a:t>
                  </a:r>
                  <a:endParaRPr/>
                </a:p>
              </p:txBody>
            </p:sp>
            <p:sp>
              <p:nvSpPr>
                <p:cNvPr id="457" name="Google Shape;457;p18" descr="Summary of TCO considerations."/>
                <p:cNvSpPr/>
                <p:nvPr/>
              </p:nvSpPr>
              <p:spPr>
                <a:xfrm>
                  <a:off x="9929533" y="1764190"/>
                  <a:ext cx="1018876" cy="484449"/>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Energia elétrica</a:t>
                  </a:r>
                  <a:endParaRPr/>
                </a:p>
              </p:txBody>
            </p:sp>
            <p:sp>
              <p:nvSpPr>
                <p:cNvPr id="458" name="Google Shape;458;p18" descr="Summary of TCO considerations."/>
                <p:cNvSpPr/>
                <p:nvPr/>
              </p:nvSpPr>
              <p:spPr>
                <a:xfrm>
                  <a:off x="10984285" y="1764190"/>
                  <a:ext cx="1018876" cy="484449"/>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Refrigeração</a:t>
                  </a:r>
                  <a:endParaRPr/>
                </a:p>
              </p:txBody>
            </p:sp>
          </p:grpSp>
          <p:sp>
            <p:nvSpPr>
              <p:cNvPr id="459" name="Google Shape;459;p18" descr="Summary of TCO considerations."/>
              <p:cNvSpPr/>
              <p:nvPr/>
            </p:nvSpPr>
            <p:spPr>
              <a:xfrm>
                <a:off x="996040" y="1455805"/>
                <a:ext cx="1300356" cy="6669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67" b="0" i="0" u="none" strike="noStrike" cap="none">
                    <a:solidFill>
                      <a:srgbClr val="FFFFFF"/>
                    </a:solidFill>
                    <a:latin typeface="Arial"/>
                    <a:ea typeface="Arial"/>
                    <a:cs typeface="Arial"/>
                    <a:sym typeface="Arial"/>
                  </a:rPr>
                  <a:t>Custos de </a:t>
                </a:r>
                <a:br>
                  <a:rPr lang="pt-BR" sz="1867" b="0" i="0" u="none" strike="noStrike" cap="none">
                    <a:solidFill>
                      <a:srgbClr val="FFFFFF"/>
                    </a:solidFill>
                    <a:latin typeface="Arial"/>
                    <a:ea typeface="Arial"/>
                    <a:cs typeface="Arial"/>
                    <a:sym typeface="Arial"/>
                  </a:rPr>
                </a:br>
                <a:r>
                  <a:rPr lang="pt-BR" sz="1867" b="0" i="0" u="none" strike="noStrike" cap="none">
                    <a:solidFill>
                      <a:srgbClr val="FFFFFF"/>
                    </a:solidFill>
                    <a:latin typeface="Arial"/>
                    <a:ea typeface="Arial"/>
                    <a:cs typeface="Arial"/>
                    <a:sym typeface="Arial"/>
                  </a:rPr>
                  <a:t>servidor</a:t>
                </a:r>
                <a:endParaRPr/>
              </a:p>
            </p:txBody>
          </p:sp>
          <p:sp>
            <p:nvSpPr>
              <p:cNvPr id="460" name="Google Shape;460;p18" descr="Summary of TCO considerations."/>
              <p:cNvSpPr/>
              <p:nvPr/>
            </p:nvSpPr>
            <p:spPr>
              <a:xfrm>
                <a:off x="100712" y="1437066"/>
                <a:ext cx="609600" cy="613083"/>
              </a:xfrm>
              <a:prstGeom prst="ellipse">
                <a:avLst/>
              </a:prstGeom>
              <a:solidFill>
                <a:srgbClr val="FFFFFF"/>
              </a:solidFill>
              <a:ln w="9525" cap="flat" cmpd="sng">
                <a:solidFill>
                  <a:srgbClr val="E36C0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2400" b="0" i="0" u="none" strike="noStrike" cap="none">
                    <a:solidFill>
                      <a:srgbClr val="E36C09"/>
                    </a:solidFill>
                    <a:latin typeface="Arial"/>
                    <a:ea typeface="Arial"/>
                    <a:cs typeface="Arial"/>
                    <a:sym typeface="Arial"/>
                  </a:rPr>
                  <a:t>1</a:t>
                </a:r>
                <a:endParaRPr/>
              </a:p>
            </p:txBody>
          </p:sp>
        </p:grpSp>
        <p:grpSp>
          <p:nvGrpSpPr>
            <p:cNvPr id="461" name="Google Shape;461;p18" descr="Storage costs."/>
            <p:cNvGrpSpPr/>
            <p:nvPr/>
          </p:nvGrpSpPr>
          <p:grpSpPr>
            <a:xfrm>
              <a:off x="100712" y="2640255"/>
              <a:ext cx="11902741" cy="1009133"/>
              <a:chOff x="100712" y="2506573"/>
              <a:chExt cx="11902741" cy="1009133"/>
            </a:xfrm>
          </p:grpSpPr>
          <p:grpSp>
            <p:nvGrpSpPr>
              <p:cNvPr id="462" name="Google Shape;462;p18"/>
              <p:cNvGrpSpPr/>
              <p:nvPr/>
            </p:nvGrpSpPr>
            <p:grpSpPr>
              <a:xfrm>
                <a:off x="463390" y="2506573"/>
                <a:ext cx="11540063" cy="1009133"/>
                <a:chOff x="463390" y="2506573"/>
                <a:chExt cx="11540063" cy="1009133"/>
              </a:xfrm>
            </p:grpSpPr>
            <p:sp>
              <p:nvSpPr>
                <p:cNvPr id="463" name="Google Shape;463;p18" descr="Summary of TCO considerations."/>
                <p:cNvSpPr/>
                <p:nvPr/>
              </p:nvSpPr>
              <p:spPr>
                <a:xfrm>
                  <a:off x="463390" y="2506574"/>
                  <a:ext cx="2240813" cy="1009132"/>
                </a:xfrm>
                <a:prstGeom prst="rect">
                  <a:avLst/>
                </a:prstGeom>
                <a:solidFill>
                  <a:srgbClr val="E36C09"/>
                </a:solidFill>
                <a:ln>
                  <a:noFill/>
                </a:ln>
              </p:spPr>
              <p:txBody>
                <a:bodyPr spcFirstLastPara="1" wrap="square" lIns="91425" tIns="45700" rIns="91425" bIns="45700" anchor="ctr" anchorCtr="0">
                  <a:noAutofit/>
                </a:bodyPr>
                <a:lstStyle/>
                <a:p>
                  <a:pPr marL="0" marR="0" lvl="0" indent="0" algn="r" rtl="0">
                    <a:spcBef>
                      <a:spcPts val="0"/>
                    </a:spcBef>
                    <a:spcAft>
                      <a:spcPts val="0"/>
                    </a:spcAft>
                    <a:buNone/>
                  </a:pPr>
                  <a:endParaRPr sz="1867" b="0" i="0" u="none" strike="noStrike" cap="none">
                    <a:solidFill>
                      <a:srgbClr val="FFFFFF"/>
                    </a:solidFill>
                    <a:latin typeface="Arial"/>
                    <a:ea typeface="Arial"/>
                    <a:cs typeface="Arial"/>
                    <a:sym typeface="Arial"/>
                  </a:endParaRPr>
                </a:p>
              </p:txBody>
            </p:sp>
            <p:sp>
              <p:nvSpPr>
                <p:cNvPr id="464" name="Google Shape;464;p18" descr="Summary of TCO considerations."/>
                <p:cNvSpPr/>
                <p:nvPr/>
              </p:nvSpPr>
              <p:spPr>
                <a:xfrm>
                  <a:off x="2795229" y="2506574"/>
                  <a:ext cx="3062467" cy="1009132"/>
                </a:xfrm>
                <a:prstGeom prst="rect">
                  <a:avLst/>
                </a:prstGeom>
                <a:solidFill>
                  <a:srgbClr val="FEECD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rgbClr val="595A5D"/>
                    </a:solidFill>
                    <a:latin typeface="Arial"/>
                    <a:ea typeface="Arial"/>
                    <a:cs typeface="Arial"/>
                    <a:sym typeface="Arial"/>
                  </a:endParaRPr>
                </a:p>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Hardware: discos de armazenamento, rede de área de armazenamento (SAN) ou switches de canal de fibra (FC)</a:t>
                  </a:r>
                  <a:endParaRPr/>
                </a:p>
                <a:p>
                  <a:pPr marL="0" marR="0" lvl="0" indent="0" algn="ctr" rtl="0">
                    <a:spcBef>
                      <a:spcPts val="0"/>
                    </a:spcBef>
                    <a:spcAft>
                      <a:spcPts val="0"/>
                    </a:spcAft>
                    <a:buNone/>
                  </a:pPr>
                  <a:endParaRPr sz="1400" b="0" i="0" u="none" strike="noStrike" cap="none">
                    <a:solidFill>
                      <a:srgbClr val="595A5D"/>
                    </a:solidFill>
                    <a:latin typeface="Arial"/>
                    <a:ea typeface="Arial"/>
                    <a:cs typeface="Arial"/>
                    <a:sym typeface="Arial"/>
                  </a:endParaRPr>
                </a:p>
              </p:txBody>
            </p:sp>
            <p:sp>
              <p:nvSpPr>
                <p:cNvPr id="465" name="Google Shape;465;p18" descr="Summary of TCO considerations."/>
                <p:cNvSpPr/>
                <p:nvPr/>
              </p:nvSpPr>
              <p:spPr>
                <a:xfrm>
                  <a:off x="5935756" y="2506574"/>
                  <a:ext cx="2836817" cy="1009132"/>
                </a:xfrm>
                <a:prstGeom prst="rect">
                  <a:avLst/>
                </a:prstGeom>
                <a:solidFill>
                  <a:srgbClr val="FEECD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rgbClr val="595A5D"/>
                    </a:solidFill>
                    <a:latin typeface="Arial"/>
                    <a:ea typeface="Arial"/>
                    <a:cs typeface="Arial"/>
                    <a:sym typeface="Arial"/>
                  </a:endParaRPr>
                </a:p>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Custos de administração de armazenamento</a:t>
                  </a:r>
                  <a:endParaRPr/>
                </a:p>
                <a:p>
                  <a:pPr marL="0" marR="0" lvl="0" indent="0" algn="ctr" rtl="0">
                    <a:spcBef>
                      <a:spcPts val="0"/>
                    </a:spcBef>
                    <a:spcAft>
                      <a:spcPts val="0"/>
                    </a:spcAft>
                    <a:buNone/>
                  </a:pPr>
                  <a:endParaRPr sz="1400" b="0" i="0" u="none" strike="noStrike" cap="none">
                    <a:solidFill>
                      <a:srgbClr val="595A5D"/>
                    </a:solidFill>
                    <a:latin typeface="Arial"/>
                    <a:ea typeface="Arial"/>
                    <a:cs typeface="Arial"/>
                    <a:sym typeface="Arial"/>
                  </a:endParaRPr>
                </a:p>
              </p:txBody>
            </p:sp>
            <p:sp>
              <p:nvSpPr>
                <p:cNvPr id="466" name="Google Shape;466;p18" descr="Summary of TCO considerations."/>
                <p:cNvSpPr/>
                <p:nvPr/>
              </p:nvSpPr>
              <p:spPr>
                <a:xfrm>
                  <a:off x="8865291" y="2506573"/>
                  <a:ext cx="3133958" cy="442825"/>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Custo de instalações</a:t>
                  </a:r>
                  <a:endParaRPr/>
                </a:p>
              </p:txBody>
            </p:sp>
            <p:sp>
              <p:nvSpPr>
                <p:cNvPr id="467" name="Google Shape;467;p18" descr="Summary of TCO considerations."/>
                <p:cNvSpPr/>
                <p:nvPr/>
              </p:nvSpPr>
              <p:spPr>
                <a:xfrm>
                  <a:off x="8865290" y="3028296"/>
                  <a:ext cx="1018876" cy="484449"/>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Espaço</a:t>
                  </a:r>
                  <a:endParaRPr/>
                </a:p>
              </p:txBody>
            </p:sp>
            <p:sp>
              <p:nvSpPr>
                <p:cNvPr id="468" name="Google Shape;468;p18" descr="Summary of TCO considerations."/>
                <p:cNvSpPr/>
                <p:nvPr/>
              </p:nvSpPr>
              <p:spPr>
                <a:xfrm>
                  <a:off x="9929825" y="3028296"/>
                  <a:ext cx="1018876" cy="484449"/>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Energia elétrica</a:t>
                  </a:r>
                  <a:endParaRPr/>
                </a:p>
              </p:txBody>
            </p:sp>
            <p:sp>
              <p:nvSpPr>
                <p:cNvPr id="469" name="Google Shape;469;p18" descr="Summary of TCO considerations."/>
                <p:cNvSpPr/>
                <p:nvPr/>
              </p:nvSpPr>
              <p:spPr>
                <a:xfrm>
                  <a:off x="10984577" y="3028296"/>
                  <a:ext cx="1018876" cy="484449"/>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Refrigeração</a:t>
                  </a:r>
                  <a:endParaRPr/>
                </a:p>
              </p:txBody>
            </p:sp>
          </p:grpSp>
          <p:sp>
            <p:nvSpPr>
              <p:cNvPr id="470" name="Google Shape;470;p18" descr="collection of images showing the considerations for total cost of ownership"/>
              <p:cNvSpPr/>
              <p:nvPr/>
            </p:nvSpPr>
            <p:spPr>
              <a:xfrm>
                <a:off x="741526" y="2674350"/>
                <a:ext cx="1960793" cy="6669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67" b="0" i="0" u="none" strike="noStrike" cap="none">
                    <a:solidFill>
                      <a:srgbClr val="FFFFFF"/>
                    </a:solidFill>
                    <a:latin typeface="Arial"/>
                    <a:ea typeface="Arial"/>
                    <a:cs typeface="Arial"/>
                    <a:sym typeface="Arial"/>
                  </a:rPr>
                  <a:t>Custos de </a:t>
                </a:r>
                <a:br>
                  <a:rPr lang="pt-BR" sz="1867" b="0" i="0" u="none" strike="noStrike" cap="none">
                    <a:solidFill>
                      <a:srgbClr val="FFFFFF"/>
                    </a:solidFill>
                    <a:latin typeface="Arial"/>
                    <a:ea typeface="Arial"/>
                    <a:cs typeface="Arial"/>
                    <a:sym typeface="Arial"/>
                  </a:rPr>
                </a:br>
                <a:r>
                  <a:rPr lang="pt-BR" sz="1867" b="0" i="0" u="none" strike="noStrike" cap="none">
                    <a:solidFill>
                      <a:srgbClr val="FFFFFF"/>
                    </a:solidFill>
                    <a:latin typeface="Arial"/>
                    <a:ea typeface="Arial"/>
                    <a:cs typeface="Arial"/>
                    <a:sym typeface="Arial"/>
                  </a:rPr>
                  <a:t>armazenamento</a:t>
                </a:r>
                <a:endParaRPr/>
              </a:p>
            </p:txBody>
          </p:sp>
          <p:sp>
            <p:nvSpPr>
              <p:cNvPr id="471" name="Google Shape;471;p18" descr="Summary of TCO considerations."/>
              <p:cNvSpPr/>
              <p:nvPr/>
            </p:nvSpPr>
            <p:spPr>
              <a:xfrm>
                <a:off x="100712" y="2704598"/>
                <a:ext cx="609600" cy="613083"/>
              </a:xfrm>
              <a:prstGeom prst="ellipse">
                <a:avLst/>
              </a:prstGeom>
              <a:solidFill>
                <a:srgbClr val="FFFFFF"/>
              </a:solidFill>
              <a:ln w="9525" cap="flat" cmpd="sng">
                <a:solidFill>
                  <a:srgbClr val="E36C0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2400" b="0" i="0" u="none" strike="noStrike" cap="none">
                    <a:solidFill>
                      <a:srgbClr val="E36C09"/>
                    </a:solidFill>
                    <a:latin typeface="Arial"/>
                    <a:ea typeface="Arial"/>
                    <a:cs typeface="Arial"/>
                    <a:sym typeface="Arial"/>
                  </a:rPr>
                  <a:t>2</a:t>
                </a:r>
                <a:endParaRPr/>
              </a:p>
            </p:txBody>
          </p:sp>
        </p:grpSp>
        <p:grpSp>
          <p:nvGrpSpPr>
            <p:cNvPr id="472" name="Google Shape;472;p18" descr="Network costs."/>
            <p:cNvGrpSpPr/>
            <p:nvPr/>
          </p:nvGrpSpPr>
          <p:grpSpPr>
            <a:xfrm>
              <a:off x="100711" y="3849771"/>
              <a:ext cx="11902135" cy="1010441"/>
              <a:chOff x="100711" y="3785427"/>
              <a:chExt cx="11902135" cy="1010441"/>
            </a:xfrm>
          </p:grpSpPr>
          <p:grpSp>
            <p:nvGrpSpPr>
              <p:cNvPr id="473" name="Google Shape;473;p18"/>
              <p:cNvGrpSpPr/>
              <p:nvPr/>
            </p:nvGrpSpPr>
            <p:grpSpPr>
              <a:xfrm>
                <a:off x="470178" y="3785427"/>
                <a:ext cx="11532668" cy="1010441"/>
                <a:chOff x="470178" y="3785427"/>
                <a:chExt cx="11532668" cy="1010441"/>
              </a:xfrm>
            </p:grpSpPr>
            <p:sp>
              <p:nvSpPr>
                <p:cNvPr id="474" name="Google Shape;474;p18" descr="Summary of TCO considerations."/>
                <p:cNvSpPr/>
                <p:nvPr/>
              </p:nvSpPr>
              <p:spPr>
                <a:xfrm>
                  <a:off x="470178" y="3785427"/>
                  <a:ext cx="2227236" cy="1010441"/>
                </a:xfrm>
                <a:prstGeom prst="rect">
                  <a:avLst/>
                </a:prstGeom>
                <a:solidFill>
                  <a:srgbClr val="E36C09"/>
                </a:solidFill>
                <a:ln>
                  <a:noFill/>
                </a:ln>
              </p:spPr>
              <p:txBody>
                <a:bodyPr spcFirstLastPara="1" wrap="square" lIns="91425" tIns="45700" rIns="91425" bIns="45700" anchor="ctr" anchorCtr="0">
                  <a:noAutofit/>
                </a:bodyPr>
                <a:lstStyle/>
                <a:p>
                  <a:pPr marL="0" marR="0" lvl="0" indent="0" algn="r" rtl="0">
                    <a:spcBef>
                      <a:spcPts val="0"/>
                    </a:spcBef>
                    <a:spcAft>
                      <a:spcPts val="0"/>
                    </a:spcAft>
                    <a:buNone/>
                  </a:pPr>
                  <a:endParaRPr sz="1867" b="0" i="0" u="none" strike="noStrike" cap="none">
                    <a:solidFill>
                      <a:srgbClr val="FFFFFF"/>
                    </a:solidFill>
                    <a:latin typeface="Arial"/>
                    <a:ea typeface="Arial"/>
                    <a:cs typeface="Arial"/>
                    <a:sym typeface="Arial"/>
                  </a:endParaRPr>
                </a:p>
              </p:txBody>
            </p:sp>
            <p:sp>
              <p:nvSpPr>
                <p:cNvPr id="475" name="Google Shape;475;p18" descr="Summary of TCO considerations."/>
                <p:cNvSpPr/>
                <p:nvPr/>
              </p:nvSpPr>
              <p:spPr>
                <a:xfrm>
                  <a:off x="2794622" y="3785427"/>
                  <a:ext cx="3062467" cy="1010441"/>
                </a:xfrm>
                <a:prstGeom prst="rect">
                  <a:avLst/>
                </a:prstGeom>
                <a:solidFill>
                  <a:srgbClr val="CAD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Hardware de rede: switches de rede local (LAN), custos de largura de banda do load balancer</a:t>
                  </a:r>
                  <a:endParaRPr/>
                </a:p>
              </p:txBody>
            </p:sp>
            <p:sp>
              <p:nvSpPr>
                <p:cNvPr id="476" name="Google Shape;476;p18" descr="Summary of TCO considerations."/>
                <p:cNvSpPr/>
                <p:nvPr/>
              </p:nvSpPr>
              <p:spPr>
                <a:xfrm>
                  <a:off x="5935150" y="3785427"/>
                  <a:ext cx="2836817" cy="1010441"/>
                </a:xfrm>
                <a:prstGeom prst="rect">
                  <a:avLst/>
                </a:prstGeom>
                <a:solidFill>
                  <a:srgbClr val="CAD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rgbClr val="595A5D"/>
                    </a:solidFill>
                    <a:latin typeface="Arial"/>
                    <a:ea typeface="Arial"/>
                    <a:cs typeface="Arial"/>
                    <a:sym typeface="Arial"/>
                  </a:endParaRPr>
                </a:p>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Custos de administração de rede</a:t>
                  </a:r>
                  <a:endParaRPr/>
                </a:p>
                <a:p>
                  <a:pPr marL="0" marR="0" lvl="0" indent="0" algn="ctr" rtl="0">
                    <a:spcBef>
                      <a:spcPts val="0"/>
                    </a:spcBef>
                    <a:spcAft>
                      <a:spcPts val="0"/>
                    </a:spcAft>
                    <a:buNone/>
                  </a:pPr>
                  <a:endParaRPr sz="1400" b="0" i="0" u="none" strike="noStrike" cap="none">
                    <a:solidFill>
                      <a:srgbClr val="595A5D"/>
                    </a:solidFill>
                    <a:latin typeface="Arial"/>
                    <a:ea typeface="Arial"/>
                    <a:cs typeface="Arial"/>
                    <a:sym typeface="Arial"/>
                  </a:endParaRPr>
                </a:p>
              </p:txBody>
            </p:sp>
            <p:sp>
              <p:nvSpPr>
                <p:cNvPr id="477" name="Google Shape;477;p18" descr="Summary of TCO considerations."/>
                <p:cNvSpPr/>
                <p:nvPr/>
              </p:nvSpPr>
              <p:spPr>
                <a:xfrm>
                  <a:off x="8864684" y="3785427"/>
                  <a:ext cx="3133958" cy="442825"/>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Custo de instalações</a:t>
                  </a:r>
                  <a:endParaRPr/>
                </a:p>
              </p:txBody>
            </p:sp>
            <p:sp>
              <p:nvSpPr>
                <p:cNvPr id="478" name="Google Shape;478;p18" descr="Summary of TCO considerations."/>
                <p:cNvSpPr/>
                <p:nvPr/>
              </p:nvSpPr>
              <p:spPr>
                <a:xfrm>
                  <a:off x="8864683" y="4294033"/>
                  <a:ext cx="1018876" cy="484449"/>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Espaço</a:t>
                  </a:r>
                  <a:endParaRPr/>
                </a:p>
              </p:txBody>
            </p:sp>
            <p:sp>
              <p:nvSpPr>
                <p:cNvPr id="479" name="Google Shape;479;p18" descr="Summary of TCO considerations."/>
                <p:cNvSpPr/>
                <p:nvPr/>
              </p:nvSpPr>
              <p:spPr>
                <a:xfrm>
                  <a:off x="9929218" y="4294033"/>
                  <a:ext cx="1018876" cy="484449"/>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Energia elétrica</a:t>
                  </a:r>
                  <a:endParaRPr/>
                </a:p>
              </p:txBody>
            </p:sp>
            <p:sp>
              <p:nvSpPr>
                <p:cNvPr id="480" name="Google Shape;480;p18" descr="Summary of TCO considerations."/>
                <p:cNvSpPr/>
                <p:nvPr/>
              </p:nvSpPr>
              <p:spPr>
                <a:xfrm>
                  <a:off x="10983970" y="4294033"/>
                  <a:ext cx="1018876" cy="484449"/>
                </a:xfrm>
                <a:prstGeom prst="rect">
                  <a:avLst/>
                </a:prstGeom>
                <a:solidFill>
                  <a:srgbClr val="FFEE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1400" b="0" i="0" u="none" strike="noStrike" cap="none">
                      <a:solidFill>
                        <a:srgbClr val="595A5D"/>
                      </a:solidFill>
                      <a:latin typeface="Arial"/>
                      <a:ea typeface="Arial"/>
                      <a:cs typeface="Arial"/>
                      <a:sym typeface="Arial"/>
                    </a:rPr>
                    <a:t>Refrigeração</a:t>
                  </a:r>
                  <a:endParaRPr/>
                </a:p>
              </p:txBody>
            </p:sp>
          </p:grpSp>
          <p:sp>
            <p:nvSpPr>
              <p:cNvPr id="481" name="Google Shape;481;p18"/>
              <p:cNvSpPr/>
              <p:nvPr/>
            </p:nvSpPr>
            <p:spPr>
              <a:xfrm>
                <a:off x="768102" y="4100819"/>
                <a:ext cx="1762021" cy="37965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pt-BR" sz="1867" b="0" i="0" u="none" strike="noStrike" cap="none">
                    <a:solidFill>
                      <a:srgbClr val="FFFFFF"/>
                    </a:solidFill>
                    <a:latin typeface="Arial"/>
                    <a:ea typeface="Arial"/>
                    <a:cs typeface="Arial"/>
                    <a:sym typeface="Arial"/>
                  </a:rPr>
                  <a:t>Custos de rede</a:t>
                </a:r>
                <a:endParaRPr/>
              </a:p>
            </p:txBody>
          </p:sp>
          <p:sp>
            <p:nvSpPr>
              <p:cNvPr id="482" name="Google Shape;482;p18" descr="Summary of TCO considerations."/>
              <p:cNvSpPr/>
              <p:nvPr/>
            </p:nvSpPr>
            <p:spPr>
              <a:xfrm>
                <a:off x="100711" y="3984106"/>
                <a:ext cx="609600" cy="613083"/>
              </a:xfrm>
              <a:prstGeom prst="ellipse">
                <a:avLst/>
              </a:prstGeom>
              <a:solidFill>
                <a:srgbClr val="FFFFFF"/>
              </a:solidFill>
              <a:ln w="9525" cap="flat" cmpd="sng">
                <a:solidFill>
                  <a:srgbClr val="E36C0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pt-BR" sz="2400" b="0" i="0" u="none" strike="noStrike" cap="none">
                    <a:solidFill>
                      <a:srgbClr val="E36C09"/>
                    </a:solidFill>
                    <a:latin typeface="Arial"/>
                    <a:ea typeface="Arial"/>
                    <a:cs typeface="Arial"/>
                    <a:sym typeface="Arial"/>
                  </a:rPr>
                  <a:t>3</a:t>
                </a:r>
                <a:endParaRPr/>
              </a:p>
            </p:txBody>
          </p:sp>
        </p:grpSp>
      </p:grpSp>
      <p:sp>
        <p:nvSpPr>
          <p:cNvPr id="483" name="Google Shape;483;p18"/>
          <p:cNvSpPr txBox="1">
            <a:spLocks noGrp="1"/>
          </p:cNvSpPr>
          <p:nvPr>
            <p:ph type="ftr" idx="11"/>
          </p:nvPr>
        </p:nvSpPr>
        <p:spPr>
          <a:xfrm>
            <a:off x="419100" y="6356350"/>
            <a:ext cx="47570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84" name="Google Shape;484;p1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1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Local versus tudo na nuvem</a:t>
            </a:r>
            <a:endParaRPr/>
          </a:p>
        </p:txBody>
      </p:sp>
      <p:sp>
        <p:nvSpPr>
          <p:cNvPr id="490" name="Google Shape;490;p19"/>
          <p:cNvSpPr txBox="1"/>
          <p:nvPr/>
        </p:nvSpPr>
        <p:spPr>
          <a:xfrm>
            <a:off x="522201" y="1263593"/>
            <a:ext cx="11147602" cy="8925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400" b="0" i="0" u="none" strike="noStrike" cap="none">
                <a:solidFill>
                  <a:schemeClr val="dk1"/>
                </a:solidFill>
                <a:latin typeface="Arial"/>
                <a:ea typeface="Arial"/>
                <a:cs typeface="Arial"/>
                <a:sym typeface="Arial"/>
              </a:rPr>
              <a:t>Você pode economizar até </a:t>
            </a:r>
            <a:r>
              <a:rPr lang="pt-BR" sz="2400" b="1" i="0" u="none" strike="noStrike" cap="none">
                <a:solidFill>
                  <a:schemeClr val="accent5"/>
                </a:solidFill>
                <a:latin typeface="Arial"/>
                <a:ea typeface="Arial"/>
                <a:cs typeface="Arial"/>
                <a:sym typeface="Arial"/>
              </a:rPr>
              <a:t>96% </a:t>
            </a:r>
            <a:r>
              <a:rPr lang="pt-BR" sz="2400" b="0" i="0" u="none" strike="noStrike" cap="none">
                <a:solidFill>
                  <a:schemeClr val="dk1"/>
                </a:solidFill>
                <a:latin typeface="Arial"/>
                <a:ea typeface="Arial"/>
                <a:cs typeface="Arial"/>
                <a:sym typeface="Arial"/>
              </a:rPr>
              <a:t>ao ano migrando sua infraestrutura para a AWS.</a:t>
            </a:r>
            <a:endParaRPr sz="2400" b="0" i="0" u="none" strike="noStrike" cap="none">
              <a:solidFill>
                <a:schemeClr val="dk1"/>
              </a:solidFill>
              <a:latin typeface="Arial"/>
              <a:ea typeface="Arial"/>
              <a:cs typeface="Arial"/>
              <a:sym typeface="Arial"/>
            </a:endParaRPr>
          </a:p>
          <a:p>
            <a:pPr marL="0" marR="0" lvl="0" indent="0" algn="ctr" rtl="0">
              <a:spcBef>
                <a:spcPts val="0"/>
              </a:spcBef>
              <a:spcAft>
                <a:spcPts val="0"/>
              </a:spcAft>
              <a:buNone/>
            </a:pPr>
            <a:r>
              <a:rPr lang="pt-BR" sz="2400" b="0" i="0" u="none" strike="noStrike" cap="none">
                <a:solidFill>
                  <a:schemeClr val="dk1"/>
                </a:solidFill>
                <a:latin typeface="Arial"/>
                <a:ea typeface="Arial"/>
                <a:cs typeface="Arial"/>
                <a:sym typeface="Arial"/>
              </a:rPr>
              <a:t>Sua economia total de 3 anos seria de </a:t>
            </a:r>
            <a:r>
              <a:rPr lang="pt-BR" sz="2400" b="1" i="0" u="none" strike="noStrike" cap="none">
                <a:solidFill>
                  <a:schemeClr val="accent5"/>
                </a:solidFill>
                <a:latin typeface="Arial"/>
                <a:ea typeface="Arial"/>
                <a:cs typeface="Arial"/>
                <a:sym typeface="Arial"/>
              </a:rPr>
              <a:t>159.913 USD</a:t>
            </a:r>
            <a:r>
              <a:rPr lang="pt-BR" sz="2800" b="0" i="0" u="none" strike="noStrike" cap="none">
                <a:solidFill>
                  <a:schemeClr val="dk1"/>
                </a:solidFill>
                <a:latin typeface="Arial"/>
                <a:ea typeface="Arial"/>
                <a:cs typeface="Arial"/>
                <a:sym typeface="Arial"/>
              </a:rPr>
              <a:t>.</a:t>
            </a:r>
            <a:endParaRPr/>
          </a:p>
        </p:txBody>
      </p:sp>
      <p:pic>
        <p:nvPicPr>
          <p:cNvPr id="491" name="Google Shape;491;p19"/>
          <p:cNvPicPr preferRelativeResize="0"/>
          <p:nvPr/>
        </p:nvPicPr>
        <p:blipFill rotWithShape="1">
          <a:blip r:embed="rId3">
            <a:alphaModFix/>
          </a:blip>
          <a:srcRect/>
          <a:stretch/>
        </p:blipFill>
        <p:spPr>
          <a:xfrm>
            <a:off x="625418" y="2747828"/>
            <a:ext cx="4938188" cy="2561474"/>
          </a:xfrm>
          <a:prstGeom prst="rect">
            <a:avLst/>
          </a:prstGeom>
          <a:noFill/>
          <a:ln>
            <a:noFill/>
          </a:ln>
        </p:spPr>
      </p:pic>
      <p:sp>
        <p:nvSpPr>
          <p:cNvPr id="492" name="Google Shape;492;p19"/>
          <p:cNvSpPr txBox="1"/>
          <p:nvPr/>
        </p:nvSpPr>
        <p:spPr>
          <a:xfrm>
            <a:off x="189080" y="5773642"/>
            <a:ext cx="5810865"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O custo da AWS inclui suporte de nível empresarial e</a:t>
            </a:r>
            <a:endParaRPr/>
          </a:p>
          <a:p>
            <a:pPr marL="0" marR="0" lvl="0" indent="0" algn="ctr" rtl="0">
              <a:spcBef>
                <a:spcPts val="0"/>
              </a:spcBef>
              <a:spcAft>
                <a:spcPts val="0"/>
              </a:spcAft>
              <a:buNone/>
            </a:pPr>
            <a:r>
              <a:rPr lang="pt-BR" sz="1600" b="0" i="0" u="none" strike="noStrike" cap="none">
                <a:solidFill>
                  <a:schemeClr val="dk1"/>
                </a:solidFill>
                <a:latin typeface="Arial"/>
                <a:ea typeface="Arial"/>
                <a:cs typeface="Arial"/>
                <a:sym typeface="Arial"/>
              </a:rPr>
              <a:t>uma instância PURI do EC2 de 3 anos</a:t>
            </a:r>
            <a:endParaRPr/>
          </a:p>
        </p:txBody>
      </p:sp>
      <p:graphicFrame>
        <p:nvGraphicFramePr>
          <p:cNvPr id="493" name="Google Shape;493;p19" descr="Bar graph comparing total cost of ownership for on-premises and AWS."/>
          <p:cNvGraphicFramePr/>
          <p:nvPr/>
        </p:nvGraphicFramePr>
        <p:xfrm>
          <a:off x="6135330" y="2156145"/>
          <a:ext cx="5528846" cy="4323048"/>
        </p:xfrm>
        <a:graphic>
          <a:graphicData uri="http://schemas.openxmlformats.org/drawingml/2006/chart">
            <c:chart xmlns:c="http://schemas.openxmlformats.org/drawingml/2006/chart" xmlns:r="http://schemas.openxmlformats.org/officeDocument/2006/relationships" r:id="rId4"/>
          </a:graphicData>
        </a:graphic>
      </p:graphicFrame>
      <p:sp>
        <p:nvSpPr>
          <p:cNvPr id="494" name="Google Shape;494;p19"/>
          <p:cNvSpPr txBox="1">
            <a:spLocks noGrp="1"/>
          </p:cNvSpPr>
          <p:nvPr>
            <p:ph type="ftr" idx="11"/>
          </p:nvPr>
        </p:nvSpPr>
        <p:spPr>
          <a:xfrm>
            <a:off x="419100" y="6356350"/>
            <a:ext cx="4544786"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495" name="Google Shape;495;p1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Visão geral do módulo</a:t>
            </a:r>
            <a:endParaRPr/>
          </a:p>
        </p:txBody>
      </p:sp>
      <p:sp>
        <p:nvSpPr>
          <p:cNvPr id="218" name="Google Shape;218;p2"/>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pt-BR" b="1"/>
              <a:t>Tópicos</a:t>
            </a:r>
            <a:endParaRPr/>
          </a:p>
          <a:p>
            <a:pPr marL="228600" lvl="0" indent="-228600" algn="l" rtl="0">
              <a:lnSpc>
                <a:spcPct val="90000"/>
              </a:lnSpc>
              <a:spcBef>
                <a:spcPts val="1000"/>
              </a:spcBef>
              <a:spcAft>
                <a:spcPts val="0"/>
              </a:spcAft>
              <a:buClr>
                <a:schemeClr val="dk1"/>
              </a:buClr>
              <a:buSzPts val="1800"/>
              <a:buChar char="•"/>
            </a:pPr>
            <a:r>
              <a:rPr lang="pt-BR" sz="1800"/>
              <a:t>Conceitos básicos da definição de preço</a:t>
            </a:r>
            <a:endParaRPr/>
          </a:p>
          <a:p>
            <a:pPr marL="228600" lvl="0" indent="-228600" algn="l" rtl="0">
              <a:lnSpc>
                <a:spcPct val="90000"/>
              </a:lnSpc>
              <a:spcBef>
                <a:spcPts val="1000"/>
              </a:spcBef>
              <a:spcAft>
                <a:spcPts val="0"/>
              </a:spcAft>
              <a:buClr>
                <a:schemeClr val="dk1"/>
              </a:buClr>
              <a:buSzPts val="1800"/>
              <a:buChar char="•"/>
            </a:pPr>
            <a:r>
              <a:rPr lang="pt-BR" sz="1800"/>
              <a:t>Custo total de propriedade</a:t>
            </a:r>
            <a:endParaRPr/>
          </a:p>
          <a:p>
            <a:pPr marL="228600" lvl="0" indent="-228600" algn="l" rtl="0">
              <a:lnSpc>
                <a:spcPct val="90000"/>
              </a:lnSpc>
              <a:spcBef>
                <a:spcPts val="1000"/>
              </a:spcBef>
              <a:spcAft>
                <a:spcPts val="0"/>
              </a:spcAft>
              <a:buClr>
                <a:schemeClr val="dk1"/>
              </a:buClr>
              <a:buSzPts val="1800"/>
              <a:buChar char="•"/>
            </a:pPr>
            <a:r>
              <a:rPr lang="pt-BR" sz="1800"/>
              <a:t>Calculadora Mensal </a:t>
            </a:r>
            <a:endParaRPr/>
          </a:p>
          <a:p>
            <a:pPr marL="228600" lvl="0" indent="-228600" algn="l" rtl="0">
              <a:lnSpc>
                <a:spcPct val="90000"/>
              </a:lnSpc>
              <a:spcBef>
                <a:spcPts val="1000"/>
              </a:spcBef>
              <a:spcAft>
                <a:spcPts val="0"/>
              </a:spcAft>
              <a:buClr>
                <a:schemeClr val="dk1"/>
              </a:buClr>
              <a:buSzPts val="1800"/>
              <a:buChar char="•"/>
            </a:pPr>
            <a:r>
              <a:rPr lang="pt-BR" sz="1800"/>
              <a:t>Introdução ao AWS Organizations</a:t>
            </a:r>
            <a:endParaRPr/>
          </a:p>
          <a:p>
            <a:pPr marL="228600" lvl="0" indent="-228600" algn="l" rtl="0">
              <a:lnSpc>
                <a:spcPct val="90000"/>
              </a:lnSpc>
              <a:spcBef>
                <a:spcPts val="1000"/>
              </a:spcBef>
              <a:spcAft>
                <a:spcPts val="0"/>
              </a:spcAft>
              <a:buClr>
                <a:schemeClr val="dk1"/>
              </a:buClr>
              <a:buSzPts val="1800"/>
              <a:buChar char="•"/>
            </a:pPr>
            <a:r>
              <a:rPr lang="pt-BR" sz="1800"/>
              <a:t>Gerenciamento de custos e faturamento da AWS</a:t>
            </a:r>
            <a:endParaRPr/>
          </a:p>
          <a:p>
            <a:pPr marL="228600" lvl="0" indent="-228600" algn="l" rtl="0">
              <a:lnSpc>
                <a:spcPct val="90000"/>
              </a:lnSpc>
              <a:spcBef>
                <a:spcPts val="1000"/>
              </a:spcBef>
              <a:spcAft>
                <a:spcPts val="0"/>
              </a:spcAft>
              <a:buClr>
                <a:schemeClr val="dk1"/>
              </a:buClr>
              <a:buSzPts val="1800"/>
              <a:buChar char="•"/>
            </a:pPr>
            <a:r>
              <a:rPr lang="pt-BR" sz="1800"/>
              <a:t>Visão geral dos planos e custos de suporte técnico da AWS</a:t>
            </a:r>
            <a:endParaRPr/>
          </a:p>
          <a:p>
            <a:pPr marL="0" lvl="0" indent="0" algn="l" rtl="0">
              <a:lnSpc>
                <a:spcPct val="90000"/>
              </a:lnSpc>
              <a:spcBef>
                <a:spcPts val="1000"/>
              </a:spcBef>
              <a:spcAft>
                <a:spcPts val="0"/>
              </a:spcAft>
              <a:buClr>
                <a:schemeClr val="dk1"/>
              </a:buClr>
              <a:buSzPts val="2800"/>
              <a:buNone/>
            </a:pPr>
            <a:r>
              <a:rPr lang="pt-BR" b="1"/>
              <a:t>Demonstração</a:t>
            </a:r>
            <a:endParaRPr/>
          </a:p>
          <a:p>
            <a:pPr marL="228600" lvl="0" indent="-228600" algn="l" rtl="0">
              <a:lnSpc>
                <a:spcPct val="90000"/>
              </a:lnSpc>
              <a:spcBef>
                <a:spcPts val="1000"/>
              </a:spcBef>
              <a:spcAft>
                <a:spcPts val="0"/>
              </a:spcAft>
              <a:buClr>
                <a:schemeClr val="dk1"/>
              </a:buClr>
              <a:buSzPts val="1800"/>
              <a:buChar char="•"/>
            </a:pPr>
            <a:r>
              <a:rPr lang="pt-BR" sz="1800"/>
              <a:t>Visão geral do painel de faturamento</a:t>
            </a:r>
            <a:endParaRPr/>
          </a:p>
        </p:txBody>
      </p:sp>
      <p:sp>
        <p:nvSpPr>
          <p:cNvPr id="219" name="Google Shape;219;p2"/>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pt-BR" b="1"/>
              <a:t>Atividades</a:t>
            </a:r>
            <a:endParaRPr/>
          </a:p>
          <a:p>
            <a:pPr marL="228600" lvl="0" indent="-228600" algn="l" rtl="0">
              <a:lnSpc>
                <a:spcPct val="90000"/>
              </a:lnSpc>
              <a:spcBef>
                <a:spcPts val="1000"/>
              </a:spcBef>
              <a:spcAft>
                <a:spcPts val="0"/>
              </a:spcAft>
              <a:buClr>
                <a:schemeClr val="dk1"/>
              </a:buClr>
              <a:buSzPts val="1800"/>
              <a:buChar char="•"/>
            </a:pPr>
            <a:r>
              <a:rPr lang="pt-BR" sz="1800"/>
              <a:t>Calculadora Mensal</a:t>
            </a:r>
            <a:endParaRPr/>
          </a:p>
          <a:p>
            <a:pPr marL="228600" lvl="0" indent="-228600" algn="l" rtl="0">
              <a:lnSpc>
                <a:spcPct val="90000"/>
              </a:lnSpc>
              <a:spcBef>
                <a:spcPts val="1000"/>
              </a:spcBef>
              <a:spcAft>
                <a:spcPts val="0"/>
              </a:spcAft>
              <a:buClr>
                <a:schemeClr val="dk1"/>
              </a:buClr>
              <a:buSzPts val="1800"/>
              <a:buChar char="•"/>
            </a:pPr>
            <a:r>
              <a:rPr lang="pt-BR" sz="1800"/>
              <a:t>Levantamento de informações sobre planos de suporte</a:t>
            </a:r>
            <a:endParaRPr sz="2400"/>
          </a:p>
        </p:txBody>
      </p:sp>
      <p:grpSp>
        <p:nvGrpSpPr>
          <p:cNvPr id="220" name="Google Shape;220;p2"/>
          <p:cNvGrpSpPr/>
          <p:nvPr/>
        </p:nvGrpSpPr>
        <p:grpSpPr>
          <a:xfrm>
            <a:off x="6246312" y="5640693"/>
            <a:ext cx="2832953" cy="532323"/>
            <a:chOff x="4188879" y="4810544"/>
            <a:chExt cx="2832953" cy="532323"/>
          </a:xfrm>
        </p:grpSpPr>
        <p:sp>
          <p:nvSpPr>
            <p:cNvPr id="221" name="Google Shape;221;p2"/>
            <p:cNvSpPr txBox="1"/>
            <p:nvPr/>
          </p:nvSpPr>
          <p:spPr>
            <a:xfrm>
              <a:off x="4721202" y="4892040"/>
              <a:ext cx="230063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000" b="1" i="0" u="none" strike="noStrike" cap="none">
                  <a:solidFill>
                    <a:schemeClr val="dk1"/>
                  </a:solidFill>
                  <a:latin typeface="Arial"/>
                  <a:ea typeface="Arial"/>
                  <a:cs typeface="Arial"/>
                  <a:sym typeface="Arial"/>
                </a:rPr>
                <a:t>Teste de conhecimento</a:t>
              </a:r>
              <a:endParaRPr/>
            </a:p>
          </p:txBody>
        </p:sp>
        <p:pic>
          <p:nvPicPr>
            <p:cNvPr id="222" name="Google Shape;222;p2"/>
            <p:cNvPicPr preferRelativeResize="0"/>
            <p:nvPr/>
          </p:nvPicPr>
          <p:blipFill rotWithShape="1">
            <a:blip r:embed="rId3">
              <a:alphaModFix/>
            </a:blip>
            <a:srcRect/>
            <a:stretch/>
          </p:blipFill>
          <p:spPr>
            <a:xfrm>
              <a:off x="4188879" y="4810544"/>
              <a:ext cx="532323" cy="532323"/>
            </a:xfrm>
            <a:prstGeom prst="rect">
              <a:avLst/>
            </a:prstGeom>
            <a:noFill/>
            <a:ln>
              <a:noFill/>
            </a:ln>
          </p:spPr>
        </p:pic>
      </p:grpSp>
      <p:sp>
        <p:nvSpPr>
          <p:cNvPr id="223" name="Google Shape;223;p2"/>
          <p:cNvSpPr txBox="1">
            <a:spLocks noGrp="1"/>
          </p:cNvSpPr>
          <p:nvPr>
            <p:ph type="ftr" idx="11"/>
          </p:nvPr>
        </p:nvSpPr>
        <p:spPr>
          <a:xfrm>
            <a:off x="419100" y="6356350"/>
            <a:ext cx="45284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224" name="Google Shape;224;p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2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Calculadora Mensal da AWS</a:t>
            </a:r>
            <a:endParaRPr/>
          </a:p>
        </p:txBody>
      </p:sp>
      <p:sp>
        <p:nvSpPr>
          <p:cNvPr id="501" name="Google Shape;501;p20"/>
          <p:cNvSpPr txBox="1">
            <a:spLocks noGrp="1"/>
          </p:cNvSpPr>
          <p:nvPr>
            <p:ph type="body" idx="1"/>
          </p:nvPr>
        </p:nvSpPr>
        <p:spPr>
          <a:xfrm>
            <a:off x="238539" y="1440305"/>
            <a:ext cx="4553397" cy="4913308"/>
          </a:xfrm>
          <a:prstGeom prst="rect">
            <a:avLst/>
          </a:prstGeom>
          <a:noFill/>
          <a:ln>
            <a:noFill/>
          </a:ln>
        </p:spPr>
        <p:txBody>
          <a:bodyPr spcFirstLastPara="1" wrap="square" lIns="91425" tIns="45700" rIns="91425" bIns="45700" anchor="t" anchorCtr="0">
            <a:normAutofit fontScale="92500"/>
          </a:bodyPr>
          <a:lstStyle/>
          <a:p>
            <a:pPr marL="0" lvl="0" indent="0" algn="l" rtl="0">
              <a:lnSpc>
                <a:spcPct val="110000"/>
              </a:lnSpc>
              <a:spcBef>
                <a:spcPts val="0"/>
              </a:spcBef>
              <a:spcAft>
                <a:spcPts val="0"/>
              </a:spcAft>
              <a:buClr>
                <a:schemeClr val="dk1"/>
              </a:buClr>
              <a:buSzPct val="100000"/>
              <a:buNone/>
            </a:pPr>
            <a:r>
              <a:rPr lang="pt-BR"/>
              <a:t>Use a </a:t>
            </a:r>
            <a:r>
              <a:rPr lang="pt-BR" b="1">
                <a:solidFill>
                  <a:schemeClr val="accent5"/>
                </a:solidFill>
              </a:rPr>
              <a:t>Calculadora Mensal</a:t>
            </a:r>
            <a:r>
              <a:rPr lang="pt-BR"/>
              <a:t> para:</a:t>
            </a:r>
            <a:endParaRPr/>
          </a:p>
          <a:p>
            <a:pPr marL="465138" lvl="0" indent="-465138" algn="l" rtl="0">
              <a:lnSpc>
                <a:spcPct val="110000"/>
              </a:lnSpc>
              <a:spcBef>
                <a:spcPts val="1000"/>
              </a:spcBef>
              <a:spcAft>
                <a:spcPts val="0"/>
              </a:spcAft>
              <a:buClr>
                <a:schemeClr val="dk1"/>
              </a:buClr>
              <a:buSzPct val="100000"/>
              <a:buChar char="•"/>
            </a:pPr>
            <a:r>
              <a:rPr lang="pt-BR"/>
              <a:t>Estimar custos mensais</a:t>
            </a:r>
            <a:endParaRPr/>
          </a:p>
          <a:p>
            <a:pPr marL="465138" lvl="0" indent="-465138" algn="l" rtl="0">
              <a:lnSpc>
                <a:spcPct val="110000"/>
              </a:lnSpc>
              <a:spcBef>
                <a:spcPts val="1000"/>
              </a:spcBef>
              <a:spcAft>
                <a:spcPts val="0"/>
              </a:spcAft>
              <a:buClr>
                <a:schemeClr val="dk1"/>
              </a:buClr>
              <a:buSzPct val="100000"/>
              <a:buChar char="•"/>
            </a:pPr>
            <a:r>
              <a:rPr lang="pt-BR"/>
              <a:t>Identificar oportunidades para reduzir custos mensais</a:t>
            </a:r>
            <a:endParaRPr/>
          </a:p>
          <a:p>
            <a:pPr marL="465138" lvl="0" indent="-465138" algn="l" rtl="0">
              <a:lnSpc>
                <a:spcPct val="110000"/>
              </a:lnSpc>
              <a:spcBef>
                <a:spcPts val="1000"/>
              </a:spcBef>
              <a:spcAft>
                <a:spcPts val="0"/>
              </a:spcAft>
              <a:buClr>
                <a:schemeClr val="dk1"/>
              </a:buClr>
              <a:buSzPct val="100000"/>
              <a:buChar char="•"/>
            </a:pPr>
            <a:r>
              <a:rPr lang="pt-BR"/>
              <a:t>Use modelos para comparar serviços e modelos de implantação</a:t>
            </a:r>
            <a:endParaRPr/>
          </a:p>
          <a:p>
            <a:pPr marL="0" lvl="0" indent="0" algn="l" rtl="0">
              <a:lnSpc>
                <a:spcPct val="110000"/>
              </a:lnSpc>
              <a:spcBef>
                <a:spcPts val="1000"/>
              </a:spcBef>
              <a:spcAft>
                <a:spcPts val="0"/>
              </a:spcAft>
              <a:buClr>
                <a:schemeClr val="dk1"/>
              </a:buClr>
              <a:buSzPct val="100000"/>
              <a:buNone/>
            </a:pPr>
            <a:endParaRPr b="1"/>
          </a:p>
          <a:p>
            <a:pPr marL="0" lvl="0" indent="0" algn="l" rtl="0">
              <a:lnSpc>
                <a:spcPct val="110000"/>
              </a:lnSpc>
              <a:spcBef>
                <a:spcPts val="1000"/>
              </a:spcBef>
              <a:spcAft>
                <a:spcPts val="0"/>
              </a:spcAft>
              <a:buClr>
                <a:schemeClr val="dk1"/>
              </a:buClr>
              <a:buSzPct val="100000"/>
              <a:buNone/>
            </a:pPr>
            <a:r>
              <a:rPr lang="pt-BR" b="1"/>
              <a:t>Acesse a Calculadora Mensal:</a:t>
            </a:r>
            <a:endParaRPr/>
          </a:p>
          <a:p>
            <a:pPr marL="0" lvl="0" indent="0" algn="l" rtl="0">
              <a:lnSpc>
                <a:spcPct val="110000"/>
              </a:lnSpc>
              <a:spcBef>
                <a:spcPts val="1000"/>
              </a:spcBef>
              <a:spcAft>
                <a:spcPts val="0"/>
              </a:spcAft>
              <a:buClr>
                <a:schemeClr val="dk1"/>
              </a:buClr>
              <a:buSzPct val="100000"/>
              <a:buNone/>
            </a:pPr>
            <a:endParaRPr b="1"/>
          </a:p>
          <a:p>
            <a:pPr marL="685800" lvl="1" indent="-87630" algn="l" rtl="0">
              <a:lnSpc>
                <a:spcPct val="110000"/>
              </a:lnSpc>
              <a:spcBef>
                <a:spcPts val="500"/>
              </a:spcBef>
              <a:spcAft>
                <a:spcPts val="0"/>
              </a:spcAft>
              <a:buClr>
                <a:schemeClr val="dk1"/>
              </a:buClr>
              <a:buSzPct val="100000"/>
              <a:buNone/>
            </a:pPr>
            <a:endParaRPr/>
          </a:p>
        </p:txBody>
      </p:sp>
      <p:sp>
        <p:nvSpPr>
          <p:cNvPr id="502" name="Google Shape;502;p20"/>
          <p:cNvSpPr txBox="1"/>
          <p:nvPr/>
        </p:nvSpPr>
        <p:spPr>
          <a:xfrm>
            <a:off x="4708069" y="5220928"/>
            <a:ext cx="7425344" cy="739039"/>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2600"/>
              <a:buFont typeface="Arial"/>
              <a:buNone/>
            </a:pPr>
            <a:r>
              <a:rPr lang="pt-BR" sz="2600" b="0" i="0" u="sng" strike="noStrike" cap="none">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http://calculator.s3.amazonaws.com/index.html</a:t>
            </a:r>
            <a:endParaRPr sz="2600" b="0" i="0" u="none" strike="noStrike" cap="none">
              <a:solidFill>
                <a:schemeClr val="dk1"/>
              </a:solidFill>
              <a:latin typeface="Arial"/>
              <a:ea typeface="Arial"/>
              <a:cs typeface="Arial"/>
              <a:sym typeface="Arial"/>
            </a:endParaRPr>
          </a:p>
        </p:txBody>
      </p:sp>
      <p:pic>
        <p:nvPicPr>
          <p:cNvPr id="503" name="Google Shape;503;p20" descr="screen capture of the Simple Monthly Calculator."/>
          <p:cNvPicPr preferRelativeResize="0"/>
          <p:nvPr/>
        </p:nvPicPr>
        <p:blipFill rotWithShape="1">
          <a:blip r:embed="rId4">
            <a:alphaModFix/>
          </a:blip>
          <a:srcRect/>
          <a:stretch/>
        </p:blipFill>
        <p:spPr>
          <a:xfrm>
            <a:off x="5168666" y="1440305"/>
            <a:ext cx="6237271" cy="3606501"/>
          </a:xfrm>
          <a:prstGeom prst="rect">
            <a:avLst/>
          </a:prstGeom>
          <a:noFill/>
          <a:ln>
            <a:noFill/>
          </a:ln>
        </p:spPr>
      </p:pic>
      <p:sp>
        <p:nvSpPr>
          <p:cNvPr id="504" name="Google Shape;504;p20"/>
          <p:cNvSpPr txBox="1">
            <a:spLocks noGrp="1"/>
          </p:cNvSpPr>
          <p:nvPr>
            <p:ph type="ftr" idx="11"/>
          </p:nvPr>
        </p:nvSpPr>
        <p:spPr>
          <a:xfrm>
            <a:off x="419100" y="6356350"/>
            <a:ext cx="4749566"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505" name="Google Shape;505;p2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21"/>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Calculadora de TCO da AWS</a:t>
            </a:r>
            <a:endParaRPr/>
          </a:p>
        </p:txBody>
      </p:sp>
      <p:pic>
        <p:nvPicPr>
          <p:cNvPr id="511" name="Google Shape;511;p21" descr="screen capture of the TCO calculator."/>
          <p:cNvPicPr preferRelativeResize="0"/>
          <p:nvPr/>
        </p:nvPicPr>
        <p:blipFill rotWithShape="1">
          <a:blip r:embed="rId3">
            <a:alphaModFix/>
          </a:blip>
          <a:srcRect/>
          <a:stretch/>
        </p:blipFill>
        <p:spPr>
          <a:xfrm>
            <a:off x="5174054" y="1528175"/>
            <a:ext cx="6055419" cy="4988151"/>
          </a:xfrm>
          <a:prstGeom prst="rect">
            <a:avLst/>
          </a:prstGeom>
          <a:noFill/>
          <a:ln>
            <a:noFill/>
          </a:ln>
        </p:spPr>
      </p:pic>
      <p:sp>
        <p:nvSpPr>
          <p:cNvPr id="512" name="Google Shape;512;p21"/>
          <p:cNvSpPr txBox="1">
            <a:spLocks noGrp="1"/>
          </p:cNvSpPr>
          <p:nvPr>
            <p:ph type="ftr" idx="11"/>
          </p:nvPr>
        </p:nvSpPr>
        <p:spPr>
          <a:xfrm>
            <a:off x="419100" y="6356350"/>
            <a:ext cx="456111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513" name="Google Shape;513;p2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21</a:t>
            </a:fld>
            <a:endParaRPr/>
          </a:p>
        </p:txBody>
      </p:sp>
      <p:sp>
        <p:nvSpPr>
          <p:cNvPr id="514" name="Google Shape;514;p21"/>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pt-BR" sz="2400"/>
              <a:t>Use a </a:t>
            </a:r>
            <a:r>
              <a:rPr lang="pt-BR" sz="2400" b="1">
                <a:solidFill>
                  <a:schemeClr val="accent5"/>
                </a:solidFill>
              </a:rPr>
              <a:t>Calculadora de TCO</a:t>
            </a:r>
            <a:r>
              <a:rPr lang="pt-BR" sz="2400"/>
              <a:t> para:</a:t>
            </a:r>
            <a:endParaRPr/>
          </a:p>
          <a:p>
            <a:pPr marL="465138" lvl="0" indent="-465138" algn="l" rtl="0">
              <a:lnSpc>
                <a:spcPct val="90000"/>
              </a:lnSpc>
              <a:spcBef>
                <a:spcPts val="1000"/>
              </a:spcBef>
              <a:spcAft>
                <a:spcPts val="0"/>
              </a:spcAft>
              <a:buClr>
                <a:schemeClr val="dk1"/>
              </a:buClr>
              <a:buSzPts val="2400"/>
              <a:buChar char="•"/>
            </a:pPr>
            <a:r>
              <a:rPr lang="pt-BR" sz="2400"/>
              <a:t>Estimar a economia de custos</a:t>
            </a:r>
            <a:endParaRPr/>
          </a:p>
          <a:p>
            <a:pPr marL="465138" lvl="0" indent="-465138" algn="l" rtl="0">
              <a:lnSpc>
                <a:spcPct val="90000"/>
              </a:lnSpc>
              <a:spcBef>
                <a:spcPts val="1000"/>
              </a:spcBef>
              <a:spcAft>
                <a:spcPts val="0"/>
              </a:spcAft>
              <a:buClr>
                <a:schemeClr val="dk1"/>
              </a:buClr>
              <a:buSzPts val="2400"/>
              <a:buChar char="•"/>
            </a:pPr>
            <a:r>
              <a:rPr lang="pt-BR" sz="2400"/>
              <a:t>Usar relatórios detalhados</a:t>
            </a:r>
            <a:endParaRPr/>
          </a:p>
          <a:p>
            <a:pPr marL="465138" lvl="0" indent="-465138" algn="l" rtl="0">
              <a:lnSpc>
                <a:spcPct val="90000"/>
              </a:lnSpc>
              <a:spcBef>
                <a:spcPts val="1000"/>
              </a:spcBef>
              <a:spcAft>
                <a:spcPts val="0"/>
              </a:spcAft>
              <a:buClr>
                <a:schemeClr val="dk1"/>
              </a:buClr>
              <a:buSzPts val="2400"/>
              <a:buChar char="•"/>
            </a:pPr>
            <a:r>
              <a:rPr lang="pt-BR" sz="2400"/>
              <a:t>Modificar suposições</a:t>
            </a:r>
            <a:endParaRPr/>
          </a:p>
          <a:p>
            <a:pPr marL="0" lvl="0" indent="0" algn="l" rtl="0">
              <a:lnSpc>
                <a:spcPct val="90000"/>
              </a:lnSpc>
              <a:spcBef>
                <a:spcPts val="1000"/>
              </a:spcBef>
              <a:spcAft>
                <a:spcPts val="0"/>
              </a:spcAft>
              <a:buClr>
                <a:schemeClr val="dk1"/>
              </a:buClr>
              <a:buSzPts val="2400"/>
              <a:buNone/>
            </a:pPr>
            <a:r>
              <a:rPr lang="pt-BR" sz="2400" b="1"/>
              <a:t>Acesse a calculadora de </a:t>
            </a:r>
            <a:r>
              <a:rPr lang="pt-BR" sz="2400" b="1" u="sng">
                <a:solidFill>
                  <a:schemeClr val="hlink"/>
                </a:solidFill>
                <a:hlinkClick r:id="rId4"/>
              </a:rPr>
              <a:t>TCO</a:t>
            </a:r>
            <a:endParaRPr/>
          </a:p>
          <a:p>
            <a:pPr marL="457200" lvl="1" indent="0" algn="l" rtl="0">
              <a:lnSpc>
                <a:spcPct val="90000"/>
              </a:lnSpc>
              <a:spcBef>
                <a:spcPts val="500"/>
              </a:spcBef>
              <a:spcAft>
                <a:spcPts val="0"/>
              </a:spcAft>
              <a:buClr>
                <a:schemeClr val="dk1"/>
              </a:buClr>
              <a:buSzPts val="2000"/>
              <a:buNone/>
            </a:pPr>
            <a:endParaRPr sz="20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2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Considerações adicionais de benefícios</a:t>
            </a:r>
            <a:endParaRPr/>
          </a:p>
        </p:txBody>
      </p:sp>
      <p:sp>
        <p:nvSpPr>
          <p:cNvPr id="520" name="Google Shape;520;p22"/>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1"/>
              </a:buClr>
              <a:buSzPts val="2200"/>
              <a:buNone/>
            </a:pPr>
            <a:r>
              <a:rPr lang="pt-BR" sz="2200" b="1"/>
              <a:t>Benefícios rígidos</a:t>
            </a:r>
            <a:endParaRPr/>
          </a:p>
          <a:p>
            <a:pPr marL="457200" lvl="0" indent="-457200" algn="l" rtl="0">
              <a:lnSpc>
                <a:spcPct val="100000"/>
              </a:lnSpc>
              <a:spcBef>
                <a:spcPts val="1000"/>
              </a:spcBef>
              <a:spcAft>
                <a:spcPts val="0"/>
              </a:spcAft>
              <a:buClr>
                <a:schemeClr val="dk1"/>
              </a:buClr>
              <a:buSzPts val="2200"/>
              <a:buChar char="•"/>
            </a:pPr>
            <a:r>
              <a:rPr lang="pt-BR" sz="2200"/>
              <a:t>Redução dos gastos com computação, armazenamento, redes e segurança</a:t>
            </a:r>
            <a:endParaRPr/>
          </a:p>
          <a:p>
            <a:pPr marL="457200" lvl="0" indent="-457200" algn="l" rtl="0">
              <a:lnSpc>
                <a:spcPct val="100000"/>
              </a:lnSpc>
              <a:spcBef>
                <a:spcPts val="1000"/>
              </a:spcBef>
              <a:spcAft>
                <a:spcPts val="0"/>
              </a:spcAft>
              <a:buClr>
                <a:schemeClr val="dk1"/>
              </a:buClr>
              <a:buSzPts val="2200"/>
              <a:buChar char="•"/>
            </a:pPr>
            <a:r>
              <a:rPr lang="pt-BR" sz="2200"/>
              <a:t>Reduções nas compras de </a:t>
            </a:r>
            <a:br>
              <a:rPr lang="pt-BR" sz="2200"/>
            </a:br>
            <a:r>
              <a:rPr lang="pt-BR" sz="2200"/>
              <a:t>hardware e software (capex)</a:t>
            </a:r>
            <a:endParaRPr/>
          </a:p>
          <a:p>
            <a:pPr marL="457200" lvl="0" indent="-457200" algn="l" rtl="0">
              <a:lnSpc>
                <a:spcPct val="100000"/>
              </a:lnSpc>
              <a:spcBef>
                <a:spcPts val="1000"/>
              </a:spcBef>
              <a:spcAft>
                <a:spcPts val="0"/>
              </a:spcAft>
              <a:buClr>
                <a:schemeClr val="dk1"/>
              </a:buClr>
              <a:buSzPts val="2200"/>
              <a:buChar char="•"/>
            </a:pPr>
            <a:r>
              <a:rPr lang="pt-BR" sz="2200"/>
              <a:t>Reduções nos custos </a:t>
            </a:r>
            <a:br>
              <a:rPr lang="pt-BR" sz="2200"/>
            </a:br>
            <a:r>
              <a:rPr lang="pt-BR" sz="2200"/>
              <a:t>operacionais, backup </a:t>
            </a:r>
            <a:br>
              <a:rPr lang="pt-BR" sz="2200"/>
            </a:br>
            <a:r>
              <a:rPr lang="pt-BR" sz="2200"/>
              <a:t>e recuperação de desastres</a:t>
            </a:r>
            <a:endParaRPr/>
          </a:p>
          <a:p>
            <a:pPr marL="457200" lvl="0" indent="-457200" algn="l" rtl="0">
              <a:lnSpc>
                <a:spcPct val="100000"/>
              </a:lnSpc>
              <a:spcBef>
                <a:spcPts val="1000"/>
              </a:spcBef>
              <a:spcAft>
                <a:spcPts val="0"/>
              </a:spcAft>
              <a:buClr>
                <a:schemeClr val="dk1"/>
              </a:buClr>
              <a:buSzPts val="2200"/>
              <a:buChar char="•"/>
            </a:pPr>
            <a:r>
              <a:rPr lang="pt-BR" sz="2200"/>
              <a:t>Redução do pessoal de operações</a:t>
            </a:r>
            <a:endParaRPr/>
          </a:p>
        </p:txBody>
      </p:sp>
      <p:sp>
        <p:nvSpPr>
          <p:cNvPr id="521" name="Google Shape;521;p22"/>
          <p:cNvSpPr/>
          <p:nvPr/>
        </p:nvSpPr>
        <p:spPr>
          <a:xfrm>
            <a:off x="5262394" y="3503259"/>
            <a:ext cx="817769" cy="787400"/>
          </a:xfrm>
          <a:prstGeom prst="plus">
            <a:avLst>
              <a:gd name="adj" fmla="val 25000"/>
            </a:avLst>
          </a:prstGeom>
          <a:solidFill>
            <a:schemeClr val="accent1"/>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522" name="Google Shape;522;p22"/>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rmAutofit fontScale="85000" lnSpcReduction="20000"/>
          </a:bodyPr>
          <a:lstStyle/>
          <a:p>
            <a:pPr marL="0" lvl="0" indent="0" algn="ctr" rtl="0">
              <a:lnSpc>
                <a:spcPct val="120000"/>
              </a:lnSpc>
              <a:spcBef>
                <a:spcPts val="0"/>
              </a:spcBef>
              <a:spcAft>
                <a:spcPts val="0"/>
              </a:spcAft>
              <a:buClr>
                <a:schemeClr val="dk1"/>
              </a:buClr>
              <a:buSzPct val="100000"/>
              <a:buNone/>
            </a:pPr>
            <a:r>
              <a:rPr lang="pt-BR" b="1"/>
              <a:t>Benefícios flexíveis</a:t>
            </a:r>
            <a:endParaRPr/>
          </a:p>
          <a:p>
            <a:pPr marL="457200" lvl="0" indent="-457200" algn="l" rtl="0">
              <a:lnSpc>
                <a:spcPct val="120000"/>
              </a:lnSpc>
              <a:spcBef>
                <a:spcPts val="1000"/>
              </a:spcBef>
              <a:spcAft>
                <a:spcPts val="0"/>
              </a:spcAft>
              <a:buClr>
                <a:schemeClr val="dk1"/>
              </a:buClr>
              <a:buSzPct val="100000"/>
              <a:buChar char="•"/>
            </a:pPr>
            <a:r>
              <a:rPr lang="pt-BR" sz="2600"/>
              <a:t>Reutilização de serviços e aplicativos que permitem definir (e redefinir soluções) usando o mesmo serviço em nuvem</a:t>
            </a:r>
            <a:endParaRPr/>
          </a:p>
          <a:p>
            <a:pPr marL="457200" lvl="0" indent="-457200" algn="l" rtl="0">
              <a:lnSpc>
                <a:spcPct val="120000"/>
              </a:lnSpc>
              <a:spcBef>
                <a:spcPts val="1000"/>
              </a:spcBef>
              <a:spcAft>
                <a:spcPts val="0"/>
              </a:spcAft>
              <a:buClr>
                <a:schemeClr val="dk1"/>
              </a:buClr>
              <a:buSzPct val="100000"/>
              <a:buChar char="•"/>
            </a:pPr>
            <a:r>
              <a:rPr lang="pt-BR" sz="2600"/>
              <a:t>Aumento na produtividade do desenvolvedor</a:t>
            </a:r>
            <a:endParaRPr/>
          </a:p>
          <a:p>
            <a:pPr marL="457200" lvl="0" indent="-457200" algn="l" rtl="0">
              <a:lnSpc>
                <a:spcPct val="120000"/>
              </a:lnSpc>
              <a:spcBef>
                <a:spcPts val="1000"/>
              </a:spcBef>
              <a:spcAft>
                <a:spcPts val="0"/>
              </a:spcAft>
              <a:buClr>
                <a:schemeClr val="dk1"/>
              </a:buClr>
              <a:buSzPct val="100000"/>
              <a:buChar char="•"/>
            </a:pPr>
            <a:r>
              <a:rPr lang="pt-BR" sz="2600"/>
              <a:t>Melhor satisfação do cliente</a:t>
            </a:r>
            <a:endParaRPr sz="2600"/>
          </a:p>
          <a:p>
            <a:pPr marL="457200" lvl="0" indent="-457200" algn="l" rtl="0">
              <a:lnSpc>
                <a:spcPct val="120000"/>
              </a:lnSpc>
              <a:spcBef>
                <a:spcPts val="1000"/>
              </a:spcBef>
              <a:spcAft>
                <a:spcPts val="0"/>
              </a:spcAft>
              <a:buClr>
                <a:schemeClr val="dk1"/>
              </a:buClr>
              <a:buSzPct val="100000"/>
              <a:buChar char="•"/>
            </a:pPr>
            <a:r>
              <a:rPr lang="pt-BR" sz="2600"/>
              <a:t>Processos empresariais ágeis que podem responder rapidamente a oportunidades novas e emergentes</a:t>
            </a:r>
            <a:endParaRPr/>
          </a:p>
          <a:p>
            <a:pPr marL="457200" lvl="0" indent="-457200" algn="l" rtl="0">
              <a:lnSpc>
                <a:spcPct val="120000"/>
              </a:lnSpc>
              <a:spcBef>
                <a:spcPts val="1000"/>
              </a:spcBef>
              <a:spcAft>
                <a:spcPts val="0"/>
              </a:spcAft>
              <a:buClr>
                <a:schemeClr val="dk1"/>
              </a:buClr>
              <a:buSzPct val="100000"/>
              <a:buChar char="•"/>
            </a:pPr>
            <a:r>
              <a:rPr lang="pt-BR" sz="2600"/>
              <a:t>Aumento no alcance global</a:t>
            </a:r>
            <a:endParaRPr/>
          </a:p>
        </p:txBody>
      </p:sp>
      <p:sp>
        <p:nvSpPr>
          <p:cNvPr id="523" name="Google Shape;523;p22"/>
          <p:cNvSpPr txBox="1">
            <a:spLocks noGrp="1"/>
          </p:cNvSpPr>
          <p:nvPr>
            <p:ph type="ftr" idx="11"/>
          </p:nvPr>
        </p:nvSpPr>
        <p:spPr>
          <a:xfrm>
            <a:off x="419100" y="6356350"/>
            <a:ext cx="4463143"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524" name="Google Shape;524;p2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23"/>
          <p:cNvSpPr txBox="1">
            <a:spLocks noGrp="1"/>
          </p:cNvSpPr>
          <p:nvPr>
            <p:ph type="title"/>
          </p:nvPr>
        </p:nvSpPr>
        <p:spPr>
          <a:xfrm>
            <a:off x="419099" y="365125"/>
            <a:ext cx="10912929"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Estudo de caso: custo total de propriedade</a:t>
            </a:r>
            <a:endParaRPr sz="3600"/>
          </a:p>
        </p:txBody>
      </p:sp>
      <p:sp>
        <p:nvSpPr>
          <p:cNvPr id="530" name="Google Shape;530;p23"/>
          <p:cNvSpPr txBox="1">
            <a:spLocks noGrp="1"/>
          </p:cNvSpPr>
          <p:nvPr>
            <p:ph type="body" idx="1"/>
          </p:nvPr>
        </p:nvSpPr>
        <p:spPr>
          <a:xfrm>
            <a:off x="419100" y="1528175"/>
            <a:ext cx="3832266" cy="4648788"/>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0"/>
              </a:spcBef>
              <a:spcAft>
                <a:spcPts val="0"/>
              </a:spcAft>
              <a:buClr>
                <a:schemeClr val="dk1"/>
              </a:buClr>
              <a:buSzPts val="1800"/>
              <a:buNone/>
            </a:pPr>
            <a:r>
              <a:rPr lang="pt-BR" sz="1800" b="1"/>
              <a:t>Histórico:</a:t>
            </a:r>
            <a:endParaRPr sz="1800" b="1"/>
          </a:p>
        </p:txBody>
      </p:sp>
      <p:sp>
        <p:nvSpPr>
          <p:cNvPr id="531" name="Google Shape;531;p23"/>
          <p:cNvSpPr txBox="1">
            <a:spLocks noGrp="1"/>
          </p:cNvSpPr>
          <p:nvPr>
            <p:ph type="body" idx="2"/>
          </p:nvPr>
        </p:nvSpPr>
        <p:spPr>
          <a:xfrm>
            <a:off x="4441867" y="1524228"/>
            <a:ext cx="7309133"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1800"/>
              <a:buChar char="•"/>
            </a:pPr>
            <a:r>
              <a:rPr lang="pt-BR" sz="1800"/>
              <a:t>Empresa global em crescimento com mais de 200 locais</a:t>
            </a:r>
            <a:endParaRPr/>
          </a:p>
          <a:p>
            <a:pPr marL="228600" lvl="0" indent="-228600" algn="l" rtl="0">
              <a:lnSpc>
                <a:spcPct val="90000"/>
              </a:lnSpc>
              <a:spcBef>
                <a:spcPts val="1000"/>
              </a:spcBef>
              <a:spcAft>
                <a:spcPts val="0"/>
              </a:spcAft>
              <a:buClr>
                <a:schemeClr val="dk1"/>
              </a:buClr>
              <a:buSzPts val="1800"/>
              <a:buChar char="•"/>
            </a:pPr>
            <a:r>
              <a:rPr lang="pt-BR" sz="1800"/>
              <a:t>500 milhões de clientes, receita anual de 3 bilhões USD</a:t>
            </a:r>
            <a:endParaRPr sz="1800"/>
          </a:p>
        </p:txBody>
      </p:sp>
      <p:pic>
        <p:nvPicPr>
          <p:cNvPr id="532" name="Google Shape;532;p23"/>
          <p:cNvPicPr preferRelativeResize="0"/>
          <p:nvPr/>
        </p:nvPicPr>
        <p:blipFill rotWithShape="1">
          <a:blip r:embed="rId3">
            <a:alphaModFix/>
          </a:blip>
          <a:srcRect/>
          <a:stretch/>
        </p:blipFill>
        <p:spPr>
          <a:xfrm>
            <a:off x="228599" y="1371601"/>
            <a:ext cx="1959427" cy="685800"/>
          </a:xfrm>
          <a:prstGeom prst="rect">
            <a:avLst/>
          </a:prstGeom>
          <a:noFill/>
          <a:ln>
            <a:noFill/>
          </a:ln>
        </p:spPr>
      </p:pic>
      <p:sp>
        <p:nvSpPr>
          <p:cNvPr id="533" name="Google Shape;533;p23"/>
          <p:cNvSpPr txBox="1">
            <a:spLocks noGrp="1"/>
          </p:cNvSpPr>
          <p:nvPr>
            <p:ph type="ftr" idx="11"/>
          </p:nvPr>
        </p:nvSpPr>
        <p:spPr>
          <a:xfrm>
            <a:off x="419100" y="6356350"/>
            <a:ext cx="48713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534" name="Google Shape;534;p2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24"/>
          <p:cNvSpPr txBox="1">
            <a:spLocks noGrp="1"/>
          </p:cNvSpPr>
          <p:nvPr>
            <p:ph type="title"/>
          </p:nvPr>
        </p:nvSpPr>
        <p:spPr>
          <a:xfrm>
            <a:off x="419100" y="365125"/>
            <a:ext cx="10276114"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Estudo de caso: custo total de propriedade</a:t>
            </a:r>
            <a:endParaRPr sz="3600"/>
          </a:p>
        </p:txBody>
      </p:sp>
      <p:sp>
        <p:nvSpPr>
          <p:cNvPr id="540" name="Google Shape;540;p24"/>
          <p:cNvSpPr txBox="1">
            <a:spLocks noGrp="1"/>
          </p:cNvSpPr>
          <p:nvPr>
            <p:ph type="body" idx="1"/>
          </p:nvPr>
        </p:nvSpPr>
        <p:spPr>
          <a:xfrm>
            <a:off x="419100" y="1528175"/>
            <a:ext cx="3832266" cy="4648788"/>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0"/>
              </a:spcBef>
              <a:spcAft>
                <a:spcPts val="0"/>
              </a:spcAft>
              <a:buClr>
                <a:schemeClr val="dk1"/>
              </a:buClr>
              <a:buSzPts val="1800"/>
              <a:buNone/>
            </a:pPr>
            <a:r>
              <a:rPr lang="pt-BR" sz="1800" b="1"/>
              <a:t>Histórico:</a:t>
            </a:r>
            <a:endParaRPr/>
          </a:p>
          <a:p>
            <a:pPr marL="0" lvl="0" indent="0" algn="r" rtl="0">
              <a:lnSpc>
                <a:spcPct val="90000"/>
              </a:lnSpc>
              <a:spcBef>
                <a:spcPts val="1000"/>
              </a:spcBef>
              <a:spcAft>
                <a:spcPts val="0"/>
              </a:spcAft>
              <a:buClr>
                <a:schemeClr val="dk1"/>
              </a:buClr>
              <a:buSzPts val="1800"/>
              <a:buNone/>
            </a:pPr>
            <a:endParaRPr sz="1800" b="1"/>
          </a:p>
          <a:p>
            <a:pPr marL="0" lvl="0" indent="0" algn="r" rtl="0">
              <a:lnSpc>
                <a:spcPct val="90000"/>
              </a:lnSpc>
              <a:spcBef>
                <a:spcPts val="1000"/>
              </a:spcBef>
              <a:spcAft>
                <a:spcPts val="0"/>
              </a:spcAft>
              <a:buClr>
                <a:schemeClr val="dk1"/>
              </a:buClr>
              <a:buSzPts val="1800"/>
              <a:buNone/>
            </a:pPr>
            <a:endParaRPr sz="1800" b="1"/>
          </a:p>
          <a:p>
            <a:pPr marL="0" lvl="0" indent="0" algn="r" rtl="0">
              <a:lnSpc>
                <a:spcPct val="90000"/>
              </a:lnSpc>
              <a:spcBef>
                <a:spcPts val="1000"/>
              </a:spcBef>
              <a:spcAft>
                <a:spcPts val="0"/>
              </a:spcAft>
              <a:buClr>
                <a:schemeClr val="dk1"/>
              </a:buClr>
              <a:buSzPts val="1800"/>
              <a:buNone/>
            </a:pPr>
            <a:r>
              <a:rPr lang="pt-BR" sz="1800" b="1"/>
              <a:t>Desafio:</a:t>
            </a:r>
            <a:endParaRPr/>
          </a:p>
        </p:txBody>
      </p:sp>
      <p:sp>
        <p:nvSpPr>
          <p:cNvPr id="541" name="Google Shape;541;p24"/>
          <p:cNvSpPr txBox="1">
            <a:spLocks noGrp="1"/>
          </p:cNvSpPr>
          <p:nvPr>
            <p:ph type="body" idx="2"/>
          </p:nvPr>
        </p:nvSpPr>
        <p:spPr>
          <a:xfrm>
            <a:off x="4441867" y="1524228"/>
            <a:ext cx="7309133"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1800"/>
              <a:buChar char="•"/>
            </a:pPr>
            <a:r>
              <a:rPr lang="pt-BR" sz="1800"/>
              <a:t>Empresa global em crescimento com mais de 200 locais</a:t>
            </a:r>
            <a:endParaRPr/>
          </a:p>
          <a:p>
            <a:pPr marL="228600" lvl="0" indent="-228600" algn="l" rtl="0">
              <a:lnSpc>
                <a:spcPct val="90000"/>
              </a:lnSpc>
              <a:spcBef>
                <a:spcPts val="1000"/>
              </a:spcBef>
              <a:spcAft>
                <a:spcPts val="0"/>
              </a:spcAft>
              <a:buClr>
                <a:schemeClr val="dk1"/>
              </a:buClr>
              <a:buSzPts val="1800"/>
              <a:buChar char="•"/>
            </a:pPr>
            <a:r>
              <a:rPr lang="pt-BR" sz="1800"/>
              <a:t>500 milhões de clientes, receita anual de 3 bilhões USD</a:t>
            </a:r>
            <a:endParaRPr/>
          </a:p>
          <a:p>
            <a:pPr marL="0" lvl="0" indent="0" algn="l" rtl="0">
              <a:lnSpc>
                <a:spcPct val="90000"/>
              </a:lnSpc>
              <a:spcBef>
                <a:spcPts val="1000"/>
              </a:spcBef>
              <a:spcAft>
                <a:spcPts val="0"/>
              </a:spcAft>
              <a:buClr>
                <a:schemeClr val="dk1"/>
              </a:buClr>
              <a:buSzPts val="1800"/>
              <a:buNone/>
            </a:pPr>
            <a:endParaRPr sz="1800"/>
          </a:p>
          <a:p>
            <a:pPr marL="228600" lvl="0" indent="-228600" algn="l" rtl="0">
              <a:lnSpc>
                <a:spcPct val="90000"/>
              </a:lnSpc>
              <a:spcBef>
                <a:spcPts val="1000"/>
              </a:spcBef>
              <a:spcAft>
                <a:spcPts val="0"/>
              </a:spcAft>
              <a:buClr>
                <a:schemeClr val="dk1"/>
              </a:buClr>
              <a:buSzPts val="1800"/>
              <a:buChar char="•"/>
            </a:pPr>
            <a:r>
              <a:rPr lang="pt-BR" sz="1800"/>
              <a:t>Atenda à demanda para implantar rapidamente novas soluções</a:t>
            </a:r>
            <a:endParaRPr/>
          </a:p>
          <a:p>
            <a:pPr marL="228600" lvl="0" indent="-228600" algn="l" rtl="0">
              <a:lnSpc>
                <a:spcPct val="90000"/>
              </a:lnSpc>
              <a:spcBef>
                <a:spcPts val="1000"/>
              </a:spcBef>
              <a:spcAft>
                <a:spcPts val="0"/>
              </a:spcAft>
              <a:buClr>
                <a:schemeClr val="dk1"/>
              </a:buClr>
              <a:buSzPts val="1800"/>
              <a:buChar char="•"/>
            </a:pPr>
            <a:r>
              <a:rPr lang="pt-BR" sz="1800"/>
              <a:t>Atualize constantemente equipamentos antigos</a:t>
            </a:r>
            <a:endParaRPr/>
          </a:p>
          <a:p>
            <a:pPr marL="228600" lvl="0" indent="-114300" algn="l" rtl="0">
              <a:lnSpc>
                <a:spcPct val="90000"/>
              </a:lnSpc>
              <a:spcBef>
                <a:spcPts val="1000"/>
              </a:spcBef>
              <a:spcAft>
                <a:spcPts val="0"/>
              </a:spcAft>
              <a:buClr>
                <a:schemeClr val="dk1"/>
              </a:buClr>
              <a:buSzPts val="1800"/>
              <a:buNone/>
            </a:pPr>
            <a:endParaRPr sz="1800"/>
          </a:p>
        </p:txBody>
      </p:sp>
      <p:pic>
        <p:nvPicPr>
          <p:cNvPr id="542" name="Google Shape;542;p24"/>
          <p:cNvPicPr preferRelativeResize="0"/>
          <p:nvPr/>
        </p:nvPicPr>
        <p:blipFill rotWithShape="1">
          <a:blip r:embed="rId3">
            <a:alphaModFix/>
          </a:blip>
          <a:srcRect/>
          <a:stretch/>
        </p:blipFill>
        <p:spPr>
          <a:xfrm>
            <a:off x="228599" y="1371601"/>
            <a:ext cx="1959427" cy="685800"/>
          </a:xfrm>
          <a:prstGeom prst="rect">
            <a:avLst/>
          </a:prstGeom>
          <a:noFill/>
          <a:ln>
            <a:noFill/>
          </a:ln>
        </p:spPr>
      </p:pic>
      <p:sp>
        <p:nvSpPr>
          <p:cNvPr id="543" name="Google Shape;543;p24"/>
          <p:cNvSpPr txBox="1">
            <a:spLocks noGrp="1"/>
          </p:cNvSpPr>
          <p:nvPr>
            <p:ph type="ftr" idx="11"/>
          </p:nvPr>
        </p:nvSpPr>
        <p:spPr>
          <a:xfrm>
            <a:off x="419100" y="6356350"/>
            <a:ext cx="4642757" cy="50165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544" name="Google Shape;544;p2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25"/>
          <p:cNvSpPr txBox="1">
            <a:spLocks noGrp="1"/>
          </p:cNvSpPr>
          <p:nvPr>
            <p:ph type="title"/>
          </p:nvPr>
        </p:nvSpPr>
        <p:spPr>
          <a:xfrm>
            <a:off x="419099" y="365125"/>
            <a:ext cx="9900557"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Estudo de caso: custo total de propriedade</a:t>
            </a:r>
            <a:endParaRPr sz="3600"/>
          </a:p>
        </p:txBody>
      </p:sp>
      <p:sp>
        <p:nvSpPr>
          <p:cNvPr id="550" name="Google Shape;550;p25"/>
          <p:cNvSpPr txBox="1">
            <a:spLocks noGrp="1"/>
          </p:cNvSpPr>
          <p:nvPr>
            <p:ph type="body" idx="1"/>
          </p:nvPr>
        </p:nvSpPr>
        <p:spPr>
          <a:xfrm>
            <a:off x="419100" y="1528175"/>
            <a:ext cx="3844142" cy="4648788"/>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0"/>
              </a:spcBef>
              <a:spcAft>
                <a:spcPts val="0"/>
              </a:spcAft>
              <a:buClr>
                <a:schemeClr val="dk1"/>
              </a:buClr>
              <a:buSzPts val="1800"/>
              <a:buNone/>
            </a:pPr>
            <a:r>
              <a:rPr lang="pt-BR" sz="1800" b="1"/>
              <a:t>Histórico:</a:t>
            </a:r>
            <a:endParaRPr/>
          </a:p>
          <a:p>
            <a:pPr marL="0" lvl="0" indent="0" algn="r" rtl="0">
              <a:lnSpc>
                <a:spcPct val="90000"/>
              </a:lnSpc>
              <a:spcBef>
                <a:spcPts val="1000"/>
              </a:spcBef>
              <a:spcAft>
                <a:spcPts val="0"/>
              </a:spcAft>
              <a:buClr>
                <a:schemeClr val="dk1"/>
              </a:buClr>
              <a:buSzPts val="1800"/>
              <a:buNone/>
            </a:pPr>
            <a:endParaRPr sz="1800" b="1"/>
          </a:p>
          <a:p>
            <a:pPr marL="0" lvl="0" indent="0" algn="r" rtl="0">
              <a:lnSpc>
                <a:spcPct val="90000"/>
              </a:lnSpc>
              <a:spcBef>
                <a:spcPts val="1000"/>
              </a:spcBef>
              <a:spcAft>
                <a:spcPts val="0"/>
              </a:spcAft>
              <a:buClr>
                <a:schemeClr val="dk1"/>
              </a:buClr>
              <a:buSzPts val="1800"/>
              <a:buNone/>
            </a:pPr>
            <a:endParaRPr sz="1800" b="1"/>
          </a:p>
          <a:p>
            <a:pPr marL="0" lvl="0" indent="0" algn="r" rtl="0">
              <a:lnSpc>
                <a:spcPct val="90000"/>
              </a:lnSpc>
              <a:spcBef>
                <a:spcPts val="1000"/>
              </a:spcBef>
              <a:spcAft>
                <a:spcPts val="0"/>
              </a:spcAft>
              <a:buClr>
                <a:schemeClr val="dk1"/>
              </a:buClr>
              <a:buSzPts val="1800"/>
              <a:buNone/>
            </a:pPr>
            <a:r>
              <a:rPr lang="pt-BR" sz="1800" b="1"/>
              <a:t>Desafio:</a:t>
            </a:r>
            <a:endParaRPr/>
          </a:p>
          <a:p>
            <a:pPr marL="0" lvl="0" indent="0" algn="r" rtl="0">
              <a:lnSpc>
                <a:spcPct val="90000"/>
              </a:lnSpc>
              <a:spcBef>
                <a:spcPts val="1000"/>
              </a:spcBef>
              <a:spcAft>
                <a:spcPts val="0"/>
              </a:spcAft>
              <a:buClr>
                <a:schemeClr val="dk1"/>
              </a:buClr>
              <a:buSzPts val="1800"/>
              <a:buNone/>
            </a:pPr>
            <a:endParaRPr sz="1800" b="1"/>
          </a:p>
          <a:p>
            <a:pPr marL="0" lvl="0" indent="0" algn="r" rtl="0">
              <a:lnSpc>
                <a:spcPct val="90000"/>
              </a:lnSpc>
              <a:spcBef>
                <a:spcPts val="1000"/>
              </a:spcBef>
              <a:spcAft>
                <a:spcPts val="0"/>
              </a:spcAft>
              <a:buClr>
                <a:schemeClr val="dk1"/>
              </a:buClr>
              <a:buSzPts val="1800"/>
              <a:buNone/>
            </a:pPr>
            <a:endParaRPr sz="1800" b="1"/>
          </a:p>
          <a:p>
            <a:pPr marL="0" lvl="0" indent="0" algn="r" rtl="0">
              <a:lnSpc>
                <a:spcPct val="90000"/>
              </a:lnSpc>
              <a:spcBef>
                <a:spcPts val="1000"/>
              </a:spcBef>
              <a:spcAft>
                <a:spcPts val="0"/>
              </a:spcAft>
              <a:buClr>
                <a:schemeClr val="dk1"/>
              </a:buClr>
              <a:buSzPts val="1800"/>
              <a:buNone/>
            </a:pPr>
            <a:r>
              <a:rPr lang="pt-BR" sz="1800" b="1"/>
              <a:t>Critérios:</a:t>
            </a:r>
            <a:endParaRPr/>
          </a:p>
          <a:p>
            <a:pPr marL="228600" lvl="0" indent="-114300" algn="l" rtl="0">
              <a:lnSpc>
                <a:spcPct val="90000"/>
              </a:lnSpc>
              <a:spcBef>
                <a:spcPts val="1000"/>
              </a:spcBef>
              <a:spcAft>
                <a:spcPts val="0"/>
              </a:spcAft>
              <a:buClr>
                <a:schemeClr val="dk1"/>
              </a:buClr>
              <a:buSzPts val="1800"/>
              <a:buNone/>
            </a:pPr>
            <a:endParaRPr sz="1800" b="1"/>
          </a:p>
          <a:p>
            <a:pPr marL="228600" lvl="0" indent="-114300" algn="l" rtl="0">
              <a:lnSpc>
                <a:spcPct val="90000"/>
              </a:lnSpc>
              <a:spcBef>
                <a:spcPts val="1000"/>
              </a:spcBef>
              <a:spcAft>
                <a:spcPts val="0"/>
              </a:spcAft>
              <a:buClr>
                <a:schemeClr val="dk1"/>
              </a:buClr>
              <a:buSzPts val="1800"/>
              <a:buNone/>
            </a:pPr>
            <a:endParaRPr sz="1800" b="1"/>
          </a:p>
        </p:txBody>
      </p:sp>
      <p:sp>
        <p:nvSpPr>
          <p:cNvPr id="551" name="Google Shape;551;p25"/>
          <p:cNvSpPr txBox="1">
            <a:spLocks noGrp="1"/>
          </p:cNvSpPr>
          <p:nvPr>
            <p:ph type="body" idx="2"/>
          </p:nvPr>
        </p:nvSpPr>
        <p:spPr>
          <a:xfrm>
            <a:off x="4453743" y="1524228"/>
            <a:ext cx="7599712"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1800"/>
              <a:buChar char="•"/>
            </a:pPr>
            <a:r>
              <a:rPr lang="pt-BR" sz="1800"/>
              <a:t>Empresa global em crescimento com mais de 200 locais</a:t>
            </a:r>
            <a:endParaRPr/>
          </a:p>
          <a:p>
            <a:pPr marL="228600" lvl="0" indent="-228600" algn="l" rtl="0">
              <a:lnSpc>
                <a:spcPct val="90000"/>
              </a:lnSpc>
              <a:spcBef>
                <a:spcPts val="1000"/>
              </a:spcBef>
              <a:spcAft>
                <a:spcPts val="0"/>
              </a:spcAft>
              <a:buClr>
                <a:schemeClr val="dk1"/>
              </a:buClr>
              <a:buSzPts val="1800"/>
              <a:buChar char="•"/>
            </a:pPr>
            <a:r>
              <a:rPr lang="pt-BR" sz="1800"/>
              <a:t>500 milhões de clientes, receita anual de 3 bilhões USD</a:t>
            </a:r>
            <a:endParaRPr/>
          </a:p>
          <a:p>
            <a:pPr marL="0" lvl="0" indent="0" algn="l" rtl="0">
              <a:lnSpc>
                <a:spcPct val="90000"/>
              </a:lnSpc>
              <a:spcBef>
                <a:spcPts val="1000"/>
              </a:spcBef>
              <a:spcAft>
                <a:spcPts val="0"/>
              </a:spcAft>
              <a:buClr>
                <a:schemeClr val="dk1"/>
              </a:buClr>
              <a:buSzPts val="1800"/>
              <a:buNone/>
            </a:pPr>
            <a:endParaRPr sz="1800"/>
          </a:p>
          <a:p>
            <a:pPr marL="228600" lvl="0" indent="-228600" algn="l" rtl="0">
              <a:lnSpc>
                <a:spcPct val="90000"/>
              </a:lnSpc>
              <a:spcBef>
                <a:spcPts val="1000"/>
              </a:spcBef>
              <a:spcAft>
                <a:spcPts val="0"/>
              </a:spcAft>
              <a:buClr>
                <a:schemeClr val="dk1"/>
              </a:buClr>
              <a:buSzPts val="1800"/>
              <a:buChar char="•"/>
            </a:pPr>
            <a:r>
              <a:rPr lang="pt-BR" sz="1800"/>
              <a:t>Atenda à demanda para implantar rapidamente novas soluções</a:t>
            </a:r>
            <a:endParaRPr/>
          </a:p>
          <a:p>
            <a:pPr marL="228600" lvl="0" indent="-228600" algn="l" rtl="0">
              <a:lnSpc>
                <a:spcPct val="90000"/>
              </a:lnSpc>
              <a:spcBef>
                <a:spcPts val="1000"/>
              </a:spcBef>
              <a:spcAft>
                <a:spcPts val="0"/>
              </a:spcAft>
              <a:buClr>
                <a:schemeClr val="dk1"/>
              </a:buClr>
              <a:buSzPts val="1800"/>
              <a:buChar char="•"/>
            </a:pPr>
            <a:r>
              <a:rPr lang="pt-BR" sz="1800"/>
              <a:t>Atualize constantemente equipamentos antigos</a:t>
            </a:r>
            <a:endParaRPr/>
          </a:p>
          <a:p>
            <a:pPr marL="228600" lvl="0" indent="-114300" algn="l" rtl="0">
              <a:lnSpc>
                <a:spcPct val="90000"/>
              </a:lnSpc>
              <a:spcBef>
                <a:spcPts val="1000"/>
              </a:spcBef>
              <a:spcAft>
                <a:spcPts val="0"/>
              </a:spcAft>
              <a:buClr>
                <a:schemeClr val="dk1"/>
              </a:buClr>
              <a:buSzPts val="1800"/>
              <a:buNone/>
            </a:pPr>
            <a:endParaRPr sz="1800"/>
          </a:p>
          <a:p>
            <a:pPr marL="228600" lvl="0" indent="-228600" algn="l" rtl="0">
              <a:lnSpc>
                <a:spcPct val="90000"/>
              </a:lnSpc>
              <a:spcBef>
                <a:spcPts val="1000"/>
              </a:spcBef>
              <a:spcAft>
                <a:spcPts val="0"/>
              </a:spcAft>
              <a:buClr>
                <a:schemeClr val="dk1"/>
              </a:buClr>
              <a:buSzPts val="1800"/>
              <a:buChar char="•"/>
            </a:pPr>
            <a:r>
              <a:rPr lang="pt-BR" sz="1800"/>
              <a:t>Ampla solução para lidar com todas as cargas de trabalho</a:t>
            </a:r>
            <a:endParaRPr/>
          </a:p>
          <a:p>
            <a:pPr marL="228600" lvl="0" indent="-228600" algn="l" rtl="0">
              <a:lnSpc>
                <a:spcPct val="90000"/>
              </a:lnSpc>
              <a:spcBef>
                <a:spcPts val="1000"/>
              </a:spcBef>
              <a:spcAft>
                <a:spcPts val="0"/>
              </a:spcAft>
              <a:buClr>
                <a:schemeClr val="dk1"/>
              </a:buClr>
              <a:buSzPts val="1800"/>
              <a:buChar char="•"/>
            </a:pPr>
            <a:r>
              <a:rPr lang="pt-BR" sz="1800"/>
              <a:t>Capacidade de modificar processos para melhorar a eficiência e reduzir custos</a:t>
            </a:r>
            <a:endParaRPr/>
          </a:p>
          <a:p>
            <a:pPr marL="228600" lvl="0" indent="-228600" algn="l" rtl="0">
              <a:lnSpc>
                <a:spcPct val="90000"/>
              </a:lnSpc>
              <a:spcBef>
                <a:spcPts val="1000"/>
              </a:spcBef>
              <a:spcAft>
                <a:spcPts val="0"/>
              </a:spcAft>
              <a:buClr>
                <a:schemeClr val="dk1"/>
              </a:buClr>
              <a:buSzPts val="1800"/>
              <a:buChar char="•"/>
            </a:pPr>
            <a:r>
              <a:rPr lang="pt-BR" sz="1800"/>
              <a:t>Elimine o trabalho ocupado (como aplicação de patches)</a:t>
            </a:r>
            <a:endParaRPr/>
          </a:p>
          <a:p>
            <a:pPr marL="228600" lvl="0" indent="-228600" algn="l" rtl="0">
              <a:lnSpc>
                <a:spcPct val="90000"/>
              </a:lnSpc>
              <a:spcBef>
                <a:spcPts val="1000"/>
              </a:spcBef>
              <a:spcAft>
                <a:spcPts val="0"/>
              </a:spcAft>
              <a:buClr>
                <a:schemeClr val="dk1"/>
              </a:buClr>
              <a:buSzPts val="1800"/>
              <a:buChar char="•"/>
            </a:pPr>
            <a:r>
              <a:rPr lang="pt-BR" sz="1800"/>
              <a:t>Obtenha um retorno positivo sobre o investimento (ROI)</a:t>
            </a:r>
            <a:endParaRPr/>
          </a:p>
          <a:p>
            <a:pPr marL="228600" lvl="0" indent="-114300" algn="l" rtl="0">
              <a:lnSpc>
                <a:spcPct val="90000"/>
              </a:lnSpc>
              <a:spcBef>
                <a:spcPts val="1000"/>
              </a:spcBef>
              <a:spcAft>
                <a:spcPts val="0"/>
              </a:spcAft>
              <a:buClr>
                <a:schemeClr val="dk1"/>
              </a:buClr>
              <a:buSzPts val="1800"/>
              <a:buNone/>
            </a:pPr>
            <a:endParaRPr sz="1800"/>
          </a:p>
        </p:txBody>
      </p:sp>
      <p:pic>
        <p:nvPicPr>
          <p:cNvPr id="552" name="Google Shape;552;p25"/>
          <p:cNvPicPr preferRelativeResize="0"/>
          <p:nvPr/>
        </p:nvPicPr>
        <p:blipFill rotWithShape="1">
          <a:blip r:embed="rId3">
            <a:alphaModFix/>
          </a:blip>
          <a:srcRect/>
          <a:stretch/>
        </p:blipFill>
        <p:spPr>
          <a:xfrm>
            <a:off x="228599" y="1371601"/>
            <a:ext cx="1959427" cy="685800"/>
          </a:xfrm>
          <a:prstGeom prst="rect">
            <a:avLst/>
          </a:prstGeom>
          <a:noFill/>
          <a:ln>
            <a:noFill/>
          </a:ln>
        </p:spPr>
      </p:pic>
      <p:sp>
        <p:nvSpPr>
          <p:cNvPr id="553" name="Google Shape;553;p25"/>
          <p:cNvSpPr txBox="1">
            <a:spLocks noGrp="1"/>
          </p:cNvSpPr>
          <p:nvPr>
            <p:ph type="ftr" idx="11"/>
          </p:nvPr>
        </p:nvSpPr>
        <p:spPr>
          <a:xfrm>
            <a:off x="419100" y="6356350"/>
            <a:ext cx="4316186"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554" name="Google Shape;554;p2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2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Estudo de caso: custo total de propriedade</a:t>
            </a:r>
            <a:endParaRPr sz="3600"/>
          </a:p>
        </p:txBody>
      </p:sp>
      <p:sp>
        <p:nvSpPr>
          <p:cNvPr id="560" name="Google Shape;560;p26"/>
          <p:cNvSpPr txBox="1">
            <a:spLocks noGrp="1"/>
          </p:cNvSpPr>
          <p:nvPr>
            <p:ph type="body" idx="1"/>
          </p:nvPr>
        </p:nvSpPr>
        <p:spPr>
          <a:xfrm>
            <a:off x="419100" y="1528175"/>
            <a:ext cx="3844142" cy="4648788"/>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0"/>
              </a:spcBef>
              <a:spcAft>
                <a:spcPts val="0"/>
              </a:spcAft>
              <a:buClr>
                <a:schemeClr val="dk1"/>
              </a:buClr>
              <a:buSzPts val="1800"/>
              <a:buNone/>
            </a:pPr>
            <a:r>
              <a:rPr lang="pt-BR" sz="1800" b="1"/>
              <a:t>Histórico:</a:t>
            </a:r>
            <a:endParaRPr/>
          </a:p>
          <a:p>
            <a:pPr marL="0" lvl="0" indent="0" algn="r" rtl="0">
              <a:lnSpc>
                <a:spcPct val="90000"/>
              </a:lnSpc>
              <a:spcBef>
                <a:spcPts val="600"/>
              </a:spcBef>
              <a:spcAft>
                <a:spcPts val="0"/>
              </a:spcAft>
              <a:buClr>
                <a:schemeClr val="dk1"/>
              </a:buClr>
              <a:buSzPts val="1800"/>
              <a:buNone/>
            </a:pPr>
            <a:endParaRPr sz="1800" b="1"/>
          </a:p>
          <a:p>
            <a:pPr marL="0" lvl="0" indent="0" algn="r" rtl="0">
              <a:lnSpc>
                <a:spcPct val="90000"/>
              </a:lnSpc>
              <a:spcBef>
                <a:spcPts val="600"/>
              </a:spcBef>
              <a:spcAft>
                <a:spcPts val="0"/>
              </a:spcAft>
              <a:buClr>
                <a:schemeClr val="dk1"/>
              </a:buClr>
              <a:buSzPts val="1800"/>
              <a:buNone/>
            </a:pPr>
            <a:endParaRPr sz="1800" b="1"/>
          </a:p>
          <a:p>
            <a:pPr marL="0" lvl="0" indent="0" algn="r" rtl="0">
              <a:lnSpc>
                <a:spcPct val="90000"/>
              </a:lnSpc>
              <a:spcBef>
                <a:spcPts val="600"/>
              </a:spcBef>
              <a:spcAft>
                <a:spcPts val="0"/>
              </a:spcAft>
              <a:buClr>
                <a:schemeClr val="dk1"/>
              </a:buClr>
              <a:buSzPts val="1800"/>
              <a:buNone/>
            </a:pPr>
            <a:r>
              <a:rPr lang="pt-BR" sz="1800" b="1"/>
              <a:t>Desafio:</a:t>
            </a:r>
            <a:endParaRPr/>
          </a:p>
          <a:p>
            <a:pPr marL="0" lvl="0" indent="0" algn="r" rtl="0">
              <a:lnSpc>
                <a:spcPct val="90000"/>
              </a:lnSpc>
              <a:spcBef>
                <a:spcPts val="600"/>
              </a:spcBef>
              <a:spcAft>
                <a:spcPts val="0"/>
              </a:spcAft>
              <a:buClr>
                <a:schemeClr val="dk1"/>
              </a:buClr>
              <a:buSzPts val="1800"/>
              <a:buNone/>
            </a:pPr>
            <a:endParaRPr sz="1800" b="1"/>
          </a:p>
          <a:p>
            <a:pPr marL="0" lvl="0" indent="0" algn="r" rtl="0">
              <a:lnSpc>
                <a:spcPct val="90000"/>
              </a:lnSpc>
              <a:spcBef>
                <a:spcPts val="600"/>
              </a:spcBef>
              <a:spcAft>
                <a:spcPts val="0"/>
              </a:spcAft>
              <a:buClr>
                <a:schemeClr val="dk1"/>
              </a:buClr>
              <a:buSzPts val="1800"/>
              <a:buNone/>
            </a:pPr>
            <a:endParaRPr sz="1800" b="1"/>
          </a:p>
          <a:p>
            <a:pPr marL="0" lvl="0" indent="0" algn="r" rtl="0">
              <a:lnSpc>
                <a:spcPct val="90000"/>
              </a:lnSpc>
              <a:spcBef>
                <a:spcPts val="600"/>
              </a:spcBef>
              <a:spcAft>
                <a:spcPts val="0"/>
              </a:spcAft>
              <a:buClr>
                <a:schemeClr val="dk1"/>
              </a:buClr>
              <a:buSzPts val="1800"/>
              <a:buNone/>
            </a:pPr>
            <a:r>
              <a:rPr lang="pt-BR" sz="1800" b="1"/>
              <a:t>Critérios:</a:t>
            </a:r>
            <a:endParaRPr/>
          </a:p>
          <a:p>
            <a:pPr marL="0" lvl="0" indent="0" algn="r" rtl="0">
              <a:lnSpc>
                <a:spcPct val="90000"/>
              </a:lnSpc>
              <a:spcBef>
                <a:spcPts val="600"/>
              </a:spcBef>
              <a:spcAft>
                <a:spcPts val="0"/>
              </a:spcAft>
              <a:buClr>
                <a:schemeClr val="dk1"/>
              </a:buClr>
              <a:buSzPts val="1800"/>
              <a:buNone/>
            </a:pPr>
            <a:endParaRPr sz="1800" b="1"/>
          </a:p>
          <a:p>
            <a:pPr marL="0" lvl="0" indent="0" algn="r" rtl="0">
              <a:lnSpc>
                <a:spcPct val="90000"/>
              </a:lnSpc>
              <a:spcBef>
                <a:spcPts val="600"/>
              </a:spcBef>
              <a:spcAft>
                <a:spcPts val="0"/>
              </a:spcAft>
              <a:buClr>
                <a:schemeClr val="dk1"/>
              </a:buClr>
              <a:buSzPts val="1800"/>
              <a:buNone/>
            </a:pPr>
            <a:endParaRPr sz="1800" b="1"/>
          </a:p>
          <a:p>
            <a:pPr marL="0" lvl="0" indent="0" algn="r" rtl="0">
              <a:lnSpc>
                <a:spcPct val="90000"/>
              </a:lnSpc>
              <a:spcBef>
                <a:spcPts val="600"/>
              </a:spcBef>
              <a:spcAft>
                <a:spcPts val="0"/>
              </a:spcAft>
              <a:buClr>
                <a:schemeClr val="dk1"/>
              </a:buClr>
              <a:buSzPts val="1800"/>
              <a:buNone/>
            </a:pPr>
            <a:endParaRPr sz="1800" b="1"/>
          </a:p>
          <a:p>
            <a:pPr marL="0" lvl="0" indent="0" algn="r" rtl="0">
              <a:lnSpc>
                <a:spcPct val="90000"/>
              </a:lnSpc>
              <a:spcBef>
                <a:spcPts val="600"/>
              </a:spcBef>
              <a:spcAft>
                <a:spcPts val="0"/>
              </a:spcAft>
              <a:buClr>
                <a:schemeClr val="dk1"/>
              </a:buClr>
              <a:buSzPts val="1800"/>
              <a:buNone/>
            </a:pPr>
            <a:endParaRPr sz="1800" b="1"/>
          </a:p>
          <a:p>
            <a:pPr marL="0" lvl="0" indent="0" algn="r" rtl="0">
              <a:lnSpc>
                <a:spcPct val="90000"/>
              </a:lnSpc>
              <a:spcBef>
                <a:spcPts val="600"/>
              </a:spcBef>
              <a:spcAft>
                <a:spcPts val="0"/>
              </a:spcAft>
              <a:buClr>
                <a:schemeClr val="dk1"/>
              </a:buClr>
              <a:buSzPts val="1800"/>
              <a:buNone/>
            </a:pPr>
            <a:r>
              <a:rPr lang="pt-BR" sz="1800" b="1"/>
              <a:t>Solução:</a:t>
            </a:r>
            <a:endParaRPr/>
          </a:p>
          <a:p>
            <a:pPr marL="228600" lvl="0" indent="-114300" algn="l" rtl="0">
              <a:lnSpc>
                <a:spcPct val="90000"/>
              </a:lnSpc>
              <a:spcBef>
                <a:spcPts val="600"/>
              </a:spcBef>
              <a:spcAft>
                <a:spcPts val="0"/>
              </a:spcAft>
              <a:buClr>
                <a:schemeClr val="dk1"/>
              </a:buClr>
              <a:buSzPts val="1800"/>
              <a:buNone/>
            </a:pPr>
            <a:endParaRPr sz="1800"/>
          </a:p>
          <a:p>
            <a:pPr marL="228600" lvl="0" indent="-114300" algn="l" rtl="0">
              <a:lnSpc>
                <a:spcPct val="90000"/>
              </a:lnSpc>
              <a:spcBef>
                <a:spcPts val="600"/>
              </a:spcBef>
              <a:spcAft>
                <a:spcPts val="0"/>
              </a:spcAft>
              <a:buClr>
                <a:schemeClr val="dk1"/>
              </a:buClr>
              <a:buSzPts val="1800"/>
              <a:buNone/>
            </a:pPr>
            <a:endParaRPr sz="1800"/>
          </a:p>
        </p:txBody>
      </p:sp>
      <p:sp>
        <p:nvSpPr>
          <p:cNvPr id="561" name="Google Shape;561;p26"/>
          <p:cNvSpPr txBox="1">
            <a:spLocks noGrp="1"/>
          </p:cNvSpPr>
          <p:nvPr>
            <p:ph type="body" idx="2"/>
          </p:nvPr>
        </p:nvSpPr>
        <p:spPr>
          <a:xfrm>
            <a:off x="4453743" y="1524228"/>
            <a:ext cx="7635338"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1800"/>
              <a:buChar char="•"/>
            </a:pPr>
            <a:r>
              <a:rPr lang="pt-BR" sz="1800"/>
              <a:t>É uma empresa global em crescimento com mais de 200 locais</a:t>
            </a:r>
            <a:endParaRPr/>
          </a:p>
          <a:p>
            <a:pPr marL="228600" lvl="0" indent="-228600" algn="l" rtl="0">
              <a:lnSpc>
                <a:spcPct val="90000"/>
              </a:lnSpc>
              <a:spcBef>
                <a:spcPts val="600"/>
              </a:spcBef>
              <a:spcAft>
                <a:spcPts val="0"/>
              </a:spcAft>
              <a:buClr>
                <a:schemeClr val="dk1"/>
              </a:buClr>
              <a:buSzPts val="1800"/>
              <a:buChar char="•"/>
            </a:pPr>
            <a:r>
              <a:rPr lang="pt-BR" sz="1800"/>
              <a:t>Ter 500 milhões de clientes, receita anual de 3 bilhões USD (USD)</a:t>
            </a:r>
            <a:endParaRPr/>
          </a:p>
          <a:p>
            <a:pPr marL="228600" lvl="0" indent="-127000" algn="l" rtl="0">
              <a:lnSpc>
                <a:spcPct val="90000"/>
              </a:lnSpc>
              <a:spcBef>
                <a:spcPts val="600"/>
              </a:spcBef>
              <a:spcAft>
                <a:spcPts val="0"/>
              </a:spcAft>
              <a:buClr>
                <a:schemeClr val="dk1"/>
              </a:buClr>
              <a:buSzPts val="1600"/>
              <a:buNone/>
            </a:pPr>
            <a:endParaRPr sz="1600"/>
          </a:p>
          <a:p>
            <a:pPr marL="228600" lvl="0" indent="-228600" algn="l" rtl="0">
              <a:lnSpc>
                <a:spcPct val="90000"/>
              </a:lnSpc>
              <a:spcBef>
                <a:spcPts val="600"/>
              </a:spcBef>
              <a:spcAft>
                <a:spcPts val="0"/>
              </a:spcAft>
              <a:buClr>
                <a:schemeClr val="dk1"/>
              </a:buClr>
              <a:buSzPts val="1800"/>
              <a:buChar char="•"/>
            </a:pPr>
            <a:r>
              <a:rPr lang="pt-BR" sz="1800"/>
              <a:t>Atenda à demanda para implantar rapidamente novas soluções</a:t>
            </a:r>
            <a:endParaRPr/>
          </a:p>
          <a:p>
            <a:pPr marL="228600" lvl="0" indent="-228600" algn="l" rtl="0">
              <a:lnSpc>
                <a:spcPct val="90000"/>
              </a:lnSpc>
              <a:spcBef>
                <a:spcPts val="600"/>
              </a:spcBef>
              <a:spcAft>
                <a:spcPts val="0"/>
              </a:spcAft>
              <a:buClr>
                <a:schemeClr val="dk1"/>
              </a:buClr>
              <a:buSzPts val="1800"/>
              <a:buChar char="•"/>
            </a:pPr>
            <a:r>
              <a:rPr lang="pt-BR" sz="1800"/>
              <a:t>Atualize constantemente equipamentos antigos</a:t>
            </a:r>
            <a:endParaRPr/>
          </a:p>
          <a:p>
            <a:pPr marL="228600" lvl="0" indent="-114300" algn="l" rtl="0">
              <a:lnSpc>
                <a:spcPct val="90000"/>
              </a:lnSpc>
              <a:spcBef>
                <a:spcPts val="600"/>
              </a:spcBef>
              <a:spcAft>
                <a:spcPts val="0"/>
              </a:spcAft>
              <a:buClr>
                <a:schemeClr val="dk1"/>
              </a:buClr>
              <a:buSzPts val="1800"/>
              <a:buNone/>
            </a:pPr>
            <a:endParaRPr sz="1800"/>
          </a:p>
          <a:p>
            <a:pPr marL="228600" lvl="0" indent="-228600" algn="l" rtl="0">
              <a:lnSpc>
                <a:spcPct val="90000"/>
              </a:lnSpc>
              <a:spcBef>
                <a:spcPts val="600"/>
              </a:spcBef>
              <a:spcAft>
                <a:spcPts val="0"/>
              </a:spcAft>
              <a:buClr>
                <a:schemeClr val="dk1"/>
              </a:buClr>
              <a:buSzPts val="1800"/>
              <a:buChar char="•"/>
            </a:pPr>
            <a:r>
              <a:rPr lang="pt-BR" sz="1800"/>
              <a:t>Tenha uma solução ampla para lidar com todas as cargas de trabalho</a:t>
            </a:r>
            <a:endParaRPr/>
          </a:p>
          <a:p>
            <a:pPr marL="228600" lvl="0" indent="-228600" algn="l" rtl="0">
              <a:lnSpc>
                <a:spcPct val="90000"/>
              </a:lnSpc>
              <a:spcBef>
                <a:spcPts val="600"/>
              </a:spcBef>
              <a:spcAft>
                <a:spcPts val="0"/>
              </a:spcAft>
              <a:buClr>
                <a:schemeClr val="dk1"/>
              </a:buClr>
              <a:buSzPts val="1800"/>
              <a:buChar char="•"/>
            </a:pPr>
            <a:r>
              <a:rPr lang="pt-BR" sz="1800"/>
              <a:t>Ser capaz de modificar processos para melhorar a eficiência e reduzir os custos</a:t>
            </a:r>
            <a:endParaRPr/>
          </a:p>
          <a:p>
            <a:pPr marL="228600" lvl="0" indent="-228600" algn="l" rtl="0">
              <a:lnSpc>
                <a:spcPct val="90000"/>
              </a:lnSpc>
              <a:spcBef>
                <a:spcPts val="600"/>
              </a:spcBef>
              <a:spcAft>
                <a:spcPts val="0"/>
              </a:spcAft>
              <a:buClr>
                <a:schemeClr val="dk1"/>
              </a:buClr>
              <a:buSzPts val="1800"/>
              <a:buChar char="•"/>
            </a:pPr>
            <a:r>
              <a:rPr lang="pt-BR" sz="1800"/>
              <a:t>Elimine o trabalho ocupado (como aplicação de patches)</a:t>
            </a:r>
            <a:endParaRPr/>
          </a:p>
          <a:p>
            <a:pPr marL="228600" lvl="0" indent="-228600" algn="l" rtl="0">
              <a:lnSpc>
                <a:spcPct val="90000"/>
              </a:lnSpc>
              <a:spcBef>
                <a:spcPts val="600"/>
              </a:spcBef>
              <a:spcAft>
                <a:spcPts val="0"/>
              </a:spcAft>
              <a:buClr>
                <a:schemeClr val="dk1"/>
              </a:buClr>
              <a:buSzPts val="1800"/>
              <a:buChar char="•"/>
            </a:pPr>
            <a:r>
              <a:rPr lang="pt-BR" sz="1800"/>
              <a:t>Obtenha um retorno positivo sobre o investimento (ROI)</a:t>
            </a:r>
            <a:endParaRPr/>
          </a:p>
          <a:p>
            <a:pPr marL="228600" lvl="0" indent="-114300" algn="l" rtl="0">
              <a:lnSpc>
                <a:spcPct val="90000"/>
              </a:lnSpc>
              <a:spcBef>
                <a:spcPts val="600"/>
              </a:spcBef>
              <a:spcAft>
                <a:spcPts val="0"/>
              </a:spcAft>
              <a:buClr>
                <a:schemeClr val="dk1"/>
              </a:buClr>
              <a:buSzPts val="1800"/>
              <a:buNone/>
            </a:pPr>
            <a:endParaRPr sz="1800"/>
          </a:p>
          <a:p>
            <a:pPr marL="228600" lvl="0" indent="-228600" algn="l" rtl="0">
              <a:lnSpc>
                <a:spcPct val="90000"/>
              </a:lnSpc>
              <a:spcBef>
                <a:spcPts val="600"/>
              </a:spcBef>
              <a:spcAft>
                <a:spcPts val="0"/>
              </a:spcAft>
              <a:buClr>
                <a:schemeClr val="dk1"/>
              </a:buClr>
              <a:buSzPts val="1800"/>
              <a:buChar char="•"/>
            </a:pPr>
            <a:r>
              <a:rPr lang="pt-BR" sz="1800"/>
              <a:t>Seu datacenter local foi movido para a AWS</a:t>
            </a:r>
            <a:endParaRPr/>
          </a:p>
          <a:p>
            <a:pPr marL="685800" lvl="1" indent="-228600" algn="l" rtl="0">
              <a:lnSpc>
                <a:spcPct val="90000"/>
              </a:lnSpc>
              <a:spcBef>
                <a:spcPts val="600"/>
              </a:spcBef>
              <a:spcAft>
                <a:spcPts val="0"/>
              </a:spcAft>
              <a:buClr>
                <a:schemeClr val="dk1"/>
              </a:buClr>
              <a:buSzPts val="1600"/>
              <a:buChar char="•"/>
            </a:pPr>
            <a:r>
              <a:rPr lang="pt-BR" sz="1600"/>
              <a:t>Eliminação de 205 servidores (90%)</a:t>
            </a:r>
            <a:endParaRPr/>
          </a:p>
          <a:p>
            <a:pPr marL="685800" lvl="1" indent="-228600" algn="l" rtl="0">
              <a:lnSpc>
                <a:spcPct val="90000"/>
              </a:lnSpc>
              <a:spcBef>
                <a:spcPts val="600"/>
              </a:spcBef>
              <a:spcAft>
                <a:spcPts val="0"/>
              </a:spcAft>
              <a:buClr>
                <a:schemeClr val="dk1"/>
              </a:buClr>
              <a:buSzPts val="1600"/>
              <a:buChar char="•"/>
            </a:pPr>
            <a:r>
              <a:rPr lang="pt-BR" sz="1600"/>
              <a:t>Quase todos os aplicativos foram movidos para a AWS </a:t>
            </a:r>
            <a:endParaRPr/>
          </a:p>
          <a:p>
            <a:pPr marL="228600" lvl="0" indent="-228600" algn="l" rtl="0">
              <a:lnSpc>
                <a:spcPct val="90000"/>
              </a:lnSpc>
              <a:spcBef>
                <a:spcPts val="600"/>
              </a:spcBef>
              <a:spcAft>
                <a:spcPts val="0"/>
              </a:spcAft>
              <a:buClr>
                <a:schemeClr val="dk1"/>
              </a:buClr>
              <a:buSzPts val="1800"/>
              <a:buChar char="•"/>
            </a:pPr>
            <a:r>
              <a:rPr lang="pt-BR" sz="1800"/>
              <a:t>Instâncias reservadas do Amazon EC2 por 3 anos usadas</a:t>
            </a:r>
            <a:endParaRPr/>
          </a:p>
          <a:p>
            <a:pPr marL="228600" lvl="0" indent="-114300" algn="l" rtl="0">
              <a:lnSpc>
                <a:spcPct val="90000"/>
              </a:lnSpc>
              <a:spcBef>
                <a:spcPts val="600"/>
              </a:spcBef>
              <a:spcAft>
                <a:spcPts val="0"/>
              </a:spcAft>
              <a:buClr>
                <a:schemeClr val="dk1"/>
              </a:buClr>
              <a:buSzPts val="1800"/>
              <a:buNone/>
            </a:pPr>
            <a:endParaRPr sz="1800"/>
          </a:p>
        </p:txBody>
      </p:sp>
      <p:pic>
        <p:nvPicPr>
          <p:cNvPr id="562" name="Google Shape;562;p26"/>
          <p:cNvPicPr preferRelativeResize="0"/>
          <p:nvPr/>
        </p:nvPicPr>
        <p:blipFill rotWithShape="1">
          <a:blip r:embed="rId3">
            <a:alphaModFix/>
          </a:blip>
          <a:srcRect/>
          <a:stretch/>
        </p:blipFill>
        <p:spPr>
          <a:xfrm>
            <a:off x="228599" y="1371601"/>
            <a:ext cx="1959427" cy="685800"/>
          </a:xfrm>
          <a:prstGeom prst="rect">
            <a:avLst/>
          </a:prstGeom>
          <a:noFill/>
          <a:ln>
            <a:noFill/>
          </a:ln>
        </p:spPr>
      </p:pic>
      <p:sp>
        <p:nvSpPr>
          <p:cNvPr id="563" name="Google Shape;563;p26"/>
          <p:cNvSpPr txBox="1">
            <a:spLocks noGrp="1"/>
          </p:cNvSpPr>
          <p:nvPr>
            <p:ph type="ftr" idx="11"/>
          </p:nvPr>
        </p:nvSpPr>
        <p:spPr>
          <a:xfrm>
            <a:off x="419100" y="6356350"/>
            <a:ext cx="4430486"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564" name="Google Shape;564;p2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2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Estudo de caso: custo total de propriedade</a:t>
            </a:r>
            <a:endParaRPr sz="3600"/>
          </a:p>
        </p:txBody>
      </p:sp>
      <p:pic>
        <p:nvPicPr>
          <p:cNvPr id="570" name="Google Shape;570;p27"/>
          <p:cNvPicPr preferRelativeResize="0">
            <a:picLocks noGrp="1"/>
          </p:cNvPicPr>
          <p:nvPr>
            <p:ph type="body" idx="1"/>
          </p:nvPr>
        </p:nvPicPr>
        <p:blipFill rotWithShape="1">
          <a:blip r:embed="rId3">
            <a:alphaModFix/>
          </a:blip>
          <a:srcRect/>
          <a:stretch/>
        </p:blipFill>
        <p:spPr>
          <a:xfrm>
            <a:off x="712766" y="1595666"/>
            <a:ext cx="10766467" cy="4514393"/>
          </a:xfrm>
          <a:prstGeom prst="rect">
            <a:avLst/>
          </a:prstGeom>
          <a:noFill/>
          <a:ln>
            <a:noFill/>
          </a:ln>
        </p:spPr>
      </p:pic>
      <p:pic>
        <p:nvPicPr>
          <p:cNvPr id="571" name="Google Shape;571;p27"/>
          <p:cNvPicPr preferRelativeResize="0"/>
          <p:nvPr/>
        </p:nvPicPr>
        <p:blipFill rotWithShape="1">
          <a:blip r:embed="rId4">
            <a:alphaModFix/>
          </a:blip>
          <a:srcRect/>
          <a:stretch/>
        </p:blipFill>
        <p:spPr>
          <a:xfrm>
            <a:off x="228599" y="1371601"/>
            <a:ext cx="1959427" cy="685800"/>
          </a:xfrm>
          <a:prstGeom prst="rect">
            <a:avLst/>
          </a:prstGeom>
          <a:noFill/>
          <a:ln>
            <a:noFill/>
          </a:ln>
        </p:spPr>
      </p:pic>
      <p:sp>
        <p:nvSpPr>
          <p:cNvPr id="572" name="Google Shape;572;p27"/>
          <p:cNvSpPr txBox="1">
            <a:spLocks noGrp="1"/>
          </p:cNvSpPr>
          <p:nvPr>
            <p:ph type="ftr" idx="11"/>
          </p:nvPr>
        </p:nvSpPr>
        <p:spPr>
          <a:xfrm>
            <a:off x="419100" y="6356350"/>
            <a:ext cx="4348843"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573" name="Google Shape;573;p2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2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Estudo de caso: custo total de propriedade</a:t>
            </a:r>
            <a:endParaRPr sz="3600"/>
          </a:p>
        </p:txBody>
      </p:sp>
      <p:pic>
        <p:nvPicPr>
          <p:cNvPr id="579" name="Google Shape;579;p28"/>
          <p:cNvPicPr preferRelativeResize="0"/>
          <p:nvPr/>
        </p:nvPicPr>
        <p:blipFill rotWithShape="1">
          <a:blip r:embed="rId3">
            <a:alphaModFix/>
          </a:blip>
          <a:srcRect/>
          <a:stretch/>
        </p:blipFill>
        <p:spPr>
          <a:xfrm>
            <a:off x="177191" y="1357052"/>
            <a:ext cx="1959427" cy="685800"/>
          </a:xfrm>
          <a:prstGeom prst="rect">
            <a:avLst/>
          </a:prstGeom>
          <a:noFill/>
          <a:ln>
            <a:noFill/>
          </a:ln>
        </p:spPr>
      </p:pic>
      <p:sp>
        <p:nvSpPr>
          <p:cNvPr id="580" name="Google Shape;580;p28"/>
          <p:cNvSpPr txBox="1"/>
          <p:nvPr/>
        </p:nvSpPr>
        <p:spPr>
          <a:xfrm>
            <a:off x="2280173" y="2133613"/>
            <a:ext cx="160492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474746"/>
              </a:buClr>
              <a:buSzPts val="2800"/>
              <a:buFont typeface="Arial"/>
              <a:buNone/>
            </a:pPr>
            <a:r>
              <a:rPr lang="pt-BR" sz="2800" b="1" i="0" u="none" strike="noStrike" cap="none">
                <a:solidFill>
                  <a:srgbClr val="474746"/>
                </a:solidFill>
                <a:latin typeface="Arial"/>
                <a:ea typeface="Arial"/>
                <a:cs typeface="Arial"/>
                <a:sym typeface="Arial"/>
              </a:rPr>
              <a:t>Resultados:</a:t>
            </a:r>
            <a:endParaRPr/>
          </a:p>
        </p:txBody>
      </p:sp>
      <p:grpSp>
        <p:nvGrpSpPr>
          <p:cNvPr id="581" name="Google Shape;581;p28" descr="how Delaware North met its business goals through AWS services. "/>
          <p:cNvGrpSpPr/>
          <p:nvPr/>
        </p:nvGrpSpPr>
        <p:grpSpPr>
          <a:xfrm>
            <a:off x="1694946" y="1357052"/>
            <a:ext cx="10072173" cy="5001642"/>
            <a:chOff x="3056920" y="823317"/>
            <a:chExt cx="7600497" cy="5001642"/>
          </a:xfrm>
        </p:grpSpPr>
        <p:sp>
          <p:nvSpPr>
            <p:cNvPr id="582" name="Google Shape;582;p28"/>
            <p:cNvSpPr/>
            <p:nvPr/>
          </p:nvSpPr>
          <p:spPr>
            <a:xfrm>
              <a:off x="5181600" y="823317"/>
              <a:ext cx="3505200" cy="1451723"/>
            </a:xfrm>
            <a:prstGeom prst="flowChartConnector">
              <a:avLst/>
            </a:prstGeom>
            <a:solidFill>
              <a:srgbClr val="289186"/>
            </a:solidFill>
            <a:ln w="57150" cap="flat" cmpd="sng">
              <a:solidFill>
                <a:srgbClr val="289186"/>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90000"/>
                </a:lnSpc>
                <a:spcBef>
                  <a:spcPts val="0"/>
                </a:spcBef>
                <a:spcAft>
                  <a:spcPts val="0"/>
                </a:spcAft>
                <a:buClr>
                  <a:schemeClr val="dk1"/>
                </a:buClr>
                <a:buSzPts val="2000"/>
                <a:buFont typeface="Arial"/>
                <a:buNone/>
              </a:pPr>
              <a:r>
                <a:rPr lang="pt-BR" sz="2000" b="1" i="0" u="none" strike="noStrike" cap="none">
                  <a:solidFill>
                    <a:schemeClr val="dk1"/>
                  </a:solidFill>
                  <a:latin typeface="Arial"/>
                  <a:ea typeface="Arial"/>
                  <a:cs typeface="Arial"/>
                  <a:sym typeface="Arial"/>
                </a:rPr>
                <a:t>Objetivos empresariais</a:t>
              </a:r>
              <a:r>
                <a:rPr lang="pt-BR" sz="2000" b="0" i="0" u="none" strike="noStrike" cap="none">
                  <a:solidFill>
                    <a:schemeClr val="dk1"/>
                  </a:solidFill>
                  <a:latin typeface="Arial"/>
                  <a:ea typeface="Arial"/>
                  <a:cs typeface="Arial"/>
                  <a:sym typeface="Arial"/>
                </a:rPr>
                <a:t>:</a:t>
              </a:r>
              <a:endParaRPr/>
            </a:p>
            <a:p>
              <a:pPr marL="0" marR="0" lvl="0" indent="0" algn="ctr" rtl="0">
                <a:lnSpc>
                  <a:spcPct val="90000"/>
                </a:lnSpc>
                <a:spcBef>
                  <a:spcPts val="0"/>
                </a:spcBef>
                <a:spcAft>
                  <a:spcPts val="0"/>
                </a:spcAft>
                <a:buClr>
                  <a:schemeClr val="dk1"/>
                </a:buClr>
                <a:buSzPts val="1600"/>
                <a:buFont typeface="Arial"/>
                <a:buNone/>
              </a:pPr>
              <a:r>
                <a:rPr lang="pt-BR" sz="1600" b="0" i="0" u="none" strike="noStrike" cap="none">
                  <a:solidFill>
                    <a:schemeClr val="dk1"/>
                  </a:solidFill>
                  <a:latin typeface="Arial"/>
                  <a:ea typeface="Arial"/>
                  <a:cs typeface="Arial"/>
                  <a:sym typeface="Arial"/>
                </a:rPr>
                <a:t>Crescimento</a:t>
              </a:r>
              <a:endParaRPr sz="2000" b="0" i="0" u="none" strike="noStrike" cap="none">
                <a:solidFill>
                  <a:schemeClr val="dk1"/>
                </a:solidFill>
                <a:latin typeface="Arial"/>
                <a:ea typeface="Arial"/>
                <a:cs typeface="Arial"/>
                <a:sym typeface="Arial"/>
              </a:endParaRPr>
            </a:p>
            <a:p>
              <a:pPr marL="0" marR="0" lvl="0" indent="0" algn="ctr" rtl="0">
                <a:lnSpc>
                  <a:spcPct val="90000"/>
                </a:lnSpc>
                <a:spcBef>
                  <a:spcPts val="0"/>
                </a:spcBef>
                <a:spcAft>
                  <a:spcPts val="0"/>
                </a:spcAft>
                <a:buClr>
                  <a:schemeClr val="dk1"/>
                </a:buClr>
                <a:buSzPts val="1600"/>
                <a:buFont typeface="Arial"/>
                <a:buNone/>
              </a:pPr>
              <a:r>
                <a:rPr lang="pt-BR" sz="1600" b="0" i="0" u="none" strike="noStrike" cap="none">
                  <a:solidFill>
                    <a:schemeClr val="dk1"/>
                  </a:solidFill>
                  <a:latin typeface="Arial"/>
                  <a:ea typeface="Arial"/>
                  <a:cs typeface="Arial"/>
                  <a:sym typeface="Arial"/>
                </a:rPr>
                <a:t>Negócios aprimorados 24 horas por dia, 7 dias por semana</a:t>
              </a:r>
              <a:endParaRPr/>
            </a:p>
            <a:p>
              <a:pPr marL="0" marR="0" lvl="0" indent="0" algn="ctr" rtl="0">
                <a:lnSpc>
                  <a:spcPct val="90000"/>
                </a:lnSpc>
                <a:spcBef>
                  <a:spcPts val="0"/>
                </a:spcBef>
                <a:spcAft>
                  <a:spcPts val="0"/>
                </a:spcAft>
                <a:buClr>
                  <a:schemeClr val="dk1"/>
                </a:buClr>
                <a:buSzPts val="1600"/>
                <a:buFont typeface="Arial"/>
                <a:buNone/>
              </a:pPr>
              <a:r>
                <a:rPr lang="pt-BR" sz="1600" b="0" i="0" u="none" strike="noStrike" cap="none">
                  <a:solidFill>
                    <a:schemeClr val="dk1"/>
                  </a:solidFill>
                  <a:latin typeface="Arial"/>
                  <a:ea typeface="Arial"/>
                  <a:cs typeface="Arial"/>
                  <a:sym typeface="Arial"/>
                </a:rPr>
                <a:t>Eficiência operacional</a:t>
              </a:r>
              <a:endParaRPr/>
            </a:p>
          </p:txBody>
        </p:sp>
        <p:sp>
          <p:nvSpPr>
            <p:cNvPr id="583" name="Google Shape;583;p28"/>
            <p:cNvSpPr/>
            <p:nvPr/>
          </p:nvSpPr>
          <p:spPr>
            <a:xfrm>
              <a:off x="5711910" y="2971799"/>
              <a:ext cx="2296765" cy="2853159"/>
            </a:xfrm>
            <a:prstGeom prst="roundRect">
              <a:avLst>
                <a:gd name="adj" fmla="val 11796"/>
              </a:avLst>
            </a:prstGeom>
            <a:solidFill>
              <a:srgbClr val="637474"/>
            </a:solidFill>
            <a:ln w="9525" cap="flat" cmpd="sng">
              <a:solidFill>
                <a:srgbClr val="959693"/>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t" anchorCtr="0">
              <a:noAutofit/>
            </a:bodyPr>
            <a:lstStyle/>
            <a:p>
              <a:pPr marL="101600" marR="0" lvl="0" indent="0" algn="ctr" rtl="0">
                <a:lnSpc>
                  <a:spcPct val="100000"/>
                </a:lnSpc>
                <a:spcBef>
                  <a:spcPts val="0"/>
                </a:spcBef>
                <a:spcAft>
                  <a:spcPts val="0"/>
                </a:spcAft>
                <a:buClr>
                  <a:schemeClr val="lt1"/>
                </a:buClr>
                <a:buSzPts val="2000"/>
                <a:buFont typeface="Arial"/>
                <a:buNone/>
              </a:pPr>
              <a:r>
                <a:rPr lang="pt-BR" sz="2000" b="0" i="0" u="none" strike="noStrike" cap="none">
                  <a:solidFill>
                    <a:schemeClr val="lt1"/>
                  </a:solidFill>
                  <a:latin typeface="Arial"/>
                  <a:ea typeface="Arial"/>
                  <a:cs typeface="Arial"/>
                  <a:sym typeface="Arial"/>
                </a:rPr>
                <a:t>Velocidade de introdução de produtos no mercado</a:t>
              </a:r>
              <a:endParaRPr/>
            </a:p>
            <a:p>
              <a:pPr marL="174625" marR="0" lvl="0" indent="-174625" algn="l" rtl="0">
                <a:lnSpc>
                  <a:spcPct val="90000"/>
                </a:lnSpc>
                <a:spcBef>
                  <a:spcPts val="1200"/>
                </a:spcBef>
                <a:spcAft>
                  <a:spcPts val="0"/>
                </a:spcAft>
                <a:buClr>
                  <a:schemeClr val="lt1"/>
                </a:buClr>
                <a:buSzPts val="1800"/>
                <a:buFont typeface="Arial"/>
                <a:buChar char="•"/>
              </a:pPr>
              <a:r>
                <a:rPr lang="pt-BR" sz="1800" b="0" i="0" u="none" strike="noStrike" cap="none">
                  <a:solidFill>
                    <a:schemeClr val="lt1"/>
                  </a:solidFill>
                  <a:latin typeface="Arial"/>
                  <a:ea typeface="Arial"/>
                  <a:cs typeface="Arial"/>
                  <a:sym typeface="Arial"/>
                </a:rPr>
                <a:t>Um dia para provisionar novos negócios</a:t>
              </a:r>
              <a:endParaRPr/>
            </a:p>
            <a:p>
              <a:pPr marL="174625" marR="0" lvl="0" indent="-174625" algn="l" rtl="0">
                <a:lnSpc>
                  <a:spcPct val="90000"/>
                </a:lnSpc>
                <a:spcBef>
                  <a:spcPts val="1200"/>
                </a:spcBef>
                <a:spcAft>
                  <a:spcPts val="0"/>
                </a:spcAft>
                <a:buClr>
                  <a:schemeClr val="lt1"/>
                </a:buClr>
                <a:buSzPts val="1800"/>
                <a:buFont typeface="Arial"/>
                <a:buChar char="•"/>
              </a:pPr>
              <a:r>
                <a:rPr lang="pt-BR" sz="1800" b="0" i="0" u="none" strike="noStrike" cap="none">
                  <a:solidFill>
                    <a:schemeClr val="lt1"/>
                  </a:solidFill>
                  <a:latin typeface="Arial"/>
                  <a:ea typeface="Arial"/>
                  <a:cs typeface="Arial"/>
                  <a:sym typeface="Arial"/>
                </a:rPr>
                <a:t>Apenas alguns minutos para enviar um serviço</a:t>
              </a:r>
              <a:endParaRPr sz="2000" b="0" i="0" u="none" strike="noStrike" cap="none">
                <a:solidFill>
                  <a:schemeClr val="lt1"/>
                </a:solidFill>
                <a:latin typeface="Arial"/>
                <a:ea typeface="Arial"/>
                <a:cs typeface="Arial"/>
                <a:sym typeface="Arial"/>
              </a:endParaRPr>
            </a:p>
          </p:txBody>
        </p:sp>
        <p:sp>
          <p:nvSpPr>
            <p:cNvPr id="584" name="Google Shape;584;p28"/>
            <p:cNvSpPr/>
            <p:nvPr/>
          </p:nvSpPr>
          <p:spPr>
            <a:xfrm>
              <a:off x="6488213" y="2438400"/>
              <a:ext cx="762000" cy="533400"/>
            </a:xfrm>
            <a:prstGeom prst="upArrow">
              <a:avLst>
                <a:gd name="adj1" fmla="val 50000"/>
                <a:gd name="adj2" fmla="val 50000"/>
              </a:avLst>
            </a:prstGeom>
            <a:solidFill>
              <a:srgbClr val="289186"/>
            </a:solidFill>
            <a:ln w="25400" cap="flat" cmpd="sng">
              <a:solidFill>
                <a:srgbClr val="2891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585" name="Google Shape;585;p28"/>
            <p:cNvSpPr/>
            <p:nvPr/>
          </p:nvSpPr>
          <p:spPr>
            <a:xfrm rot="-900000">
              <a:off x="4197933" y="2000595"/>
              <a:ext cx="1357736" cy="1198002"/>
            </a:xfrm>
            <a:prstGeom prst="bentArrow">
              <a:avLst>
                <a:gd name="adj1" fmla="val 29084"/>
                <a:gd name="adj2" fmla="val 28961"/>
                <a:gd name="adj3" fmla="val 36955"/>
                <a:gd name="adj4" fmla="val 82604"/>
              </a:avLst>
            </a:prstGeom>
            <a:solidFill>
              <a:srgbClr val="289186"/>
            </a:solidFill>
            <a:ln w="25400" cap="flat" cmpd="sng">
              <a:solidFill>
                <a:srgbClr val="2891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586" name="Google Shape;586;p28"/>
            <p:cNvSpPr/>
            <p:nvPr/>
          </p:nvSpPr>
          <p:spPr>
            <a:xfrm>
              <a:off x="3056920" y="2971800"/>
              <a:ext cx="2220527" cy="2853159"/>
            </a:xfrm>
            <a:prstGeom prst="roundRect">
              <a:avLst>
                <a:gd name="adj" fmla="val 11796"/>
              </a:avLst>
            </a:prstGeom>
            <a:solidFill>
              <a:srgbClr val="637474"/>
            </a:solidFill>
            <a:ln w="9525" cap="flat" cmpd="sng">
              <a:solidFill>
                <a:srgbClr val="959693"/>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t" anchorCtr="0">
              <a:noAutofit/>
            </a:bodyPr>
            <a:lstStyle/>
            <a:p>
              <a:pPr marL="101600" marR="0" lvl="0" indent="0" algn="ctr" rtl="0">
                <a:lnSpc>
                  <a:spcPct val="100000"/>
                </a:lnSpc>
                <a:spcBef>
                  <a:spcPts val="0"/>
                </a:spcBef>
                <a:spcAft>
                  <a:spcPts val="0"/>
                </a:spcAft>
                <a:buClr>
                  <a:schemeClr val="lt1"/>
                </a:buClr>
                <a:buSzPts val="2000"/>
                <a:buFont typeface="Arial"/>
                <a:buNone/>
              </a:pPr>
              <a:r>
                <a:rPr lang="pt-BR" sz="2000" b="0" i="0" u="none" strike="noStrike" cap="none">
                  <a:solidFill>
                    <a:schemeClr val="lt1"/>
                  </a:solidFill>
                  <a:latin typeface="Arial"/>
                  <a:ea typeface="Arial"/>
                  <a:cs typeface="Arial"/>
                  <a:sym typeface="Arial"/>
                </a:rPr>
                <a:t>Otimização de recursos</a:t>
              </a:r>
              <a:endParaRPr sz="2000" b="0" i="0" u="none" strike="noStrike" cap="none">
                <a:solidFill>
                  <a:schemeClr val="lt1"/>
                </a:solidFill>
                <a:latin typeface="Arial"/>
                <a:ea typeface="Arial"/>
                <a:cs typeface="Arial"/>
                <a:sym typeface="Arial"/>
              </a:endParaRPr>
            </a:p>
            <a:p>
              <a:pPr marL="174625" marR="0" lvl="0" indent="-174625" algn="l" rtl="0">
                <a:lnSpc>
                  <a:spcPct val="90000"/>
                </a:lnSpc>
                <a:spcBef>
                  <a:spcPts val="1200"/>
                </a:spcBef>
                <a:spcAft>
                  <a:spcPts val="0"/>
                </a:spcAft>
                <a:buClr>
                  <a:schemeClr val="lt1"/>
                </a:buClr>
                <a:buSzPts val="1800"/>
                <a:buFont typeface="Arial"/>
                <a:buChar char="•"/>
              </a:pPr>
              <a:r>
                <a:rPr lang="pt-BR" sz="1800" b="0" i="0" u="none" strike="noStrike" cap="none">
                  <a:solidFill>
                    <a:schemeClr val="lt1"/>
                  </a:solidFill>
                  <a:latin typeface="Arial"/>
                  <a:ea typeface="Arial"/>
                  <a:cs typeface="Arial"/>
                  <a:sym typeface="Arial"/>
                </a:rPr>
                <a:t>Conformidade robusta de segurança</a:t>
              </a:r>
              <a:endParaRPr/>
            </a:p>
            <a:p>
              <a:pPr marL="174625" marR="0" lvl="0" indent="-174625" algn="l" rtl="0">
                <a:lnSpc>
                  <a:spcPct val="90000"/>
                </a:lnSpc>
                <a:spcBef>
                  <a:spcPts val="1200"/>
                </a:spcBef>
                <a:spcAft>
                  <a:spcPts val="0"/>
                </a:spcAft>
                <a:buClr>
                  <a:schemeClr val="lt1"/>
                </a:buClr>
                <a:buSzPts val="1800"/>
                <a:buFont typeface="Arial"/>
                <a:buChar char="•"/>
              </a:pPr>
              <a:r>
                <a:rPr lang="pt-BR" sz="1800" b="0" i="0" u="none" strike="noStrike" cap="none">
                  <a:solidFill>
                    <a:schemeClr val="lt1"/>
                  </a:solidFill>
                  <a:latin typeface="Arial"/>
                  <a:ea typeface="Arial"/>
                  <a:cs typeface="Arial"/>
                  <a:sym typeface="Arial"/>
                </a:rPr>
                <a:t>Recuperação de desastres aprimorada</a:t>
              </a:r>
              <a:endParaRPr/>
            </a:p>
            <a:p>
              <a:pPr marL="174625" marR="0" lvl="0" indent="-174625" algn="l" rtl="0">
                <a:lnSpc>
                  <a:spcPct val="90000"/>
                </a:lnSpc>
                <a:spcBef>
                  <a:spcPts val="1200"/>
                </a:spcBef>
                <a:spcAft>
                  <a:spcPts val="0"/>
                </a:spcAft>
                <a:buClr>
                  <a:schemeClr val="lt1"/>
                </a:buClr>
                <a:buSzPts val="1800"/>
                <a:buFont typeface="Arial"/>
                <a:buChar char="•"/>
              </a:pPr>
              <a:r>
                <a:rPr lang="pt-BR" sz="1800" b="0" i="0" u="none" strike="noStrike" cap="none">
                  <a:solidFill>
                    <a:schemeClr val="lt1"/>
                  </a:solidFill>
                  <a:latin typeface="Arial"/>
                  <a:ea typeface="Arial"/>
                  <a:cs typeface="Arial"/>
                  <a:sym typeface="Arial"/>
                </a:rPr>
                <a:t>Maior capacidade computacional</a:t>
              </a:r>
              <a:endParaRPr sz="2000" b="0" i="0" u="none" strike="noStrike" cap="none">
                <a:solidFill>
                  <a:schemeClr val="lt1"/>
                </a:solidFill>
                <a:latin typeface="Arial"/>
                <a:ea typeface="Arial"/>
                <a:cs typeface="Arial"/>
                <a:sym typeface="Arial"/>
              </a:endParaRPr>
            </a:p>
          </p:txBody>
        </p:sp>
        <p:sp>
          <p:nvSpPr>
            <p:cNvPr id="587" name="Google Shape;587;p28"/>
            <p:cNvSpPr/>
            <p:nvPr/>
          </p:nvSpPr>
          <p:spPr>
            <a:xfrm rot="1718136" flipH="1">
              <a:off x="8189956" y="2244034"/>
              <a:ext cx="1597881" cy="1198002"/>
            </a:xfrm>
            <a:prstGeom prst="bentArrow">
              <a:avLst>
                <a:gd name="adj1" fmla="val 29084"/>
                <a:gd name="adj2" fmla="val 28961"/>
                <a:gd name="adj3" fmla="val 36955"/>
                <a:gd name="adj4" fmla="val 82604"/>
              </a:avLst>
            </a:prstGeom>
            <a:solidFill>
              <a:srgbClr val="289186"/>
            </a:solidFill>
            <a:ln w="25400" cap="flat" cmpd="sng">
              <a:solidFill>
                <a:srgbClr val="2891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588" name="Google Shape;588;p28"/>
            <p:cNvSpPr/>
            <p:nvPr/>
          </p:nvSpPr>
          <p:spPr>
            <a:xfrm>
              <a:off x="8425686" y="2971800"/>
              <a:ext cx="2231731" cy="2853159"/>
            </a:xfrm>
            <a:prstGeom prst="roundRect">
              <a:avLst>
                <a:gd name="adj" fmla="val 11796"/>
              </a:avLst>
            </a:prstGeom>
            <a:solidFill>
              <a:srgbClr val="637474"/>
            </a:solidFill>
            <a:ln w="9525" cap="flat" cmpd="sng">
              <a:solidFill>
                <a:srgbClr val="959693"/>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t" anchorCtr="0">
              <a:noAutofit/>
            </a:bodyPr>
            <a:lstStyle/>
            <a:p>
              <a:pPr marL="101600" marR="0" lvl="0" indent="0" algn="ctr" rtl="0">
                <a:lnSpc>
                  <a:spcPct val="100000"/>
                </a:lnSpc>
                <a:spcBef>
                  <a:spcPts val="0"/>
                </a:spcBef>
                <a:spcAft>
                  <a:spcPts val="0"/>
                </a:spcAft>
                <a:buClr>
                  <a:schemeClr val="lt1"/>
                </a:buClr>
                <a:buSzPts val="2000"/>
                <a:buFont typeface="Arial"/>
                <a:buNone/>
              </a:pPr>
              <a:r>
                <a:rPr lang="pt-BR" sz="2000" b="0" i="0" u="none" strike="noStrike" cap="none">
                  <a:solidFill>
                    <a:schemeClr val="lt1"/>
                  </a:solidFill>
                  <a:latin typeface="Arial"/>
                  <a:ea typeface="Arial"/>
                  <a:cs typeface="Arial"/>
                  <a:sym typeface="Arial"/>
                </a:rPr>
                <a:t>Eficiência operacional</a:t>
              </a:r>
              <a:endParaRPr sz="1800" b="0" i="0" u="none" strike="noStrike" cap="none">
                <a:solidFill>
                  <a:schemeClr val="lt1"/>
                </a:solidFill>
                <a:latin typeface="Arial"/>
                <a:ea typeface="Arial"/>
                <a:cs typeface="Arial"/>
                <a:sym typeface="Arial"/>
              </a:endParaRPr>
            </a:p>
            <a:p>
              <a:pPr marL="174625" marR="0" lvl="0" indent="-174625" algn="l" rtl="0">
                <a:lnSpc>
                  <a:spcPct val="90000"/>
                </a:lnSpc>
                <a:spcBef>
                  <a:spcPts val="1200"/>
                </a:spcBef>
                <a:spcAft>
                  <a:spcPts val="0"/>
                </a:spcAft>
                <a:buClr>
                  <a:schemeClr val="lt1"/>
                </a:buClr>
                <a:buSzPts val="1800"/>
                <a:buFont typeface="Arial"/>
                <a:buChar char="•"/>
              </a:pPr>
              <a:r>
                <a:rPr lang="pt-BR" sz="1800" b="0" i="0" u="none" strike="noStrike" cap="none">
                  <a:solidFill>
                    <a:schemeClr val="lt1"/>
                  </a:solidFill>
                  <a:latin typeface="Arial"/>
                  <a:ea typeface="Arial"/>
                  <a:cs typeface="Arial"/>
                  <a:sym typeface="Arial"/>
                </a:rPr>
                <a:t>Otimização e redução contínuas de custos</a:t>
              </a:r>
              <a:endParaRPr sz="2000" b="0" i="0" u="none" strike="noStrike" cap="none">
                <a:solidFill>
                  <a:schemeClr val="lt1"/>
                </a:solidFill>
                <a:latin typeface="Arial"/>
                <a:ea typeface="Arial"/>
                <a:cs typeface="Arial"/>
                <a:sym typeface="Arial"/>
              </a:endParaRPr>
            </a:p>
          </p:txBody>
        </p:sp>
      </p:grpSp>
      <p:sp>
        <p:nvSpPr>
          <p:cNvPr id="589" name="Google Shape;589;p28"/>
          <p:cNvSpPr txBox="1">
            <a:spLocks noGrp="1"/>
          </p:cNvSpPr>
          <p:nvPr>
            <p:ph type="ftr" idx="11"/>
          </p:nvPr>
        </p:nvSpPr>
        <p:spPr>
          <a:xfrm>
            <a:off x="419100" y="6356350"/>
            <a:ext cx="4479471"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590" name="Google Shape;590;p2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2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Atividade: atividade da Calculadora Mensal </a:t>
            </a:r>
            <a:endParaRPr/>
          </a:p>
        </p:txBody>
      </p:sp>
      <p:sp>
        <p:nvSpPr>
          <p:cNvPr id="596" name="Google Shape;596;p29"/>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685800" lvl="1" indent="-228600" algn="l" rtl="0">
              <a:lnSpc>
                <a:spcPct val="90000"/>
              </a:lnSpc>
              <a:spcBef>
                <a:spcPts val="0"/>
              </a:spcBef>
              <a:spcAft>
                <a:spcPts val="0"/>
              </a:spcAft>
              <a:buClr>
                <a:schemeClr val="dk1"/>
              </a:buClr>
              <a:buSzPts val="2400"/>
              <a:buChar char="•"/>
            </a:pPr>
            <a:r>
              <a:rPr lang="pt-BR"/>
              <a:t>Divida em grupos de quatro ou cinco e use as especificações fornecidas para desenvolver uma estimativa de custo usando a </a:t>
            </a:r>
            <a:r>
              <a:rPr lang="pt-BR" u="sng">
                <a:solidFill>
                  <a:schemeClr val="hlink"/>
                </a:solidFill>
                <a:hlinkClick r:id="rId3"/>
              </a:rPr>
              <a:t>Calculadora Mensal da Amazon</a:t>
            </a:r>
            <a:endParaRPr/>
          </a:p>
          <a:p>
            <a:pPr marL="685800" lvl="1" indent="-228600" algn="l" rtl="0">
              <a:lnSpc>
                <a:spcPct val="90000"/>
              </a:lnSpc>
              <a:spcBef>
                <a:spcPts val="500"/>
              </a:spcBef>
              <a:spcAft>
                <a:spcPts val="0"/>
              </a:spcAft>
              <a:buClr>
                <a:schemeClr val="dk1"/>
              </a:buClr>
              <a:buSzPts val="2400"/>
              <a:buChar char="•"/>
            </a:pPr>
            <a:r>
              <a:rPr lang="pt-BR"/>
              <a:t>Prepare-se para relatar suas descobertas de volta à classe.</a:t>
            </a:r>
            <a:endParaRPr/>
          </a:p>
          <a:p>
            <a:pPr marL="685800" lvl="1" indent="-76200" algn="l" rtl="0">
              <a:lnSpc>
                <a:spcPct val="90000"/>
              </a:lnSpc>
              <a:spcBef>
                <a:spcPts val="500"/>
              </a:spcBef>
              <a:spcAft>
                <a:spcPts val="0"/>
              </a:spcAft>
              <a:buClr>
                <a:schemeClr val="dk1"/>
              </a:buClr>
              <a:buSzPts val="2400"/>
              <a:buNone/>
            </a:pPr>
            <a:endParaRPr/>
          </a:p>
          <a:p>
            <a:pPr marL="685800" lvl="1" indent="-76200" algn="l" rtl="0">
              <a:lnSpc>
                <a:spcPct val="90000"/>
              </a:lnSpc>
              <a:spcBef>
                <a:spcPts val="5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800"/>
              <a:buNone/>
            </a:pPr>
            <a:endParaRPr/>
          </a:p>
        </p:txBody>
      </p:sp>
      <p:pic>
        <p:nvPicPr>
          <p:cNvPr id="597" name="Google Shape;597;p29" descr="screen capture of the Simple Monthly Calculator."/>
          <p:cNvPicPr preferRelativeResize="0"/>
          <p:nvPr/>
        </p:nvPicPr>
        <p:blipFill rotWithShape="1">
          <a:blip r:embed="rId4">
            <a:alphaModFix/>
          </a:blip>
          <a:srcRect/>
          <a:stretch/>
        </p:blipFill>
        <p:spPr>
          <a:xfrm>
            <a:off x="2794434" y="2771465"/>
            <a:ext cx="6044766" cy="3495191"/>
          </a:xfrm>
          <a:prstGeom prst="rect">
            <a:avLst/>
          </a:prstGeom>
          <a:noFill/>
          <a:ln>
            <a:noFill/>
          </a:ln>
        </p:spPr>
      </p:pic>
      <p:sp>
        <p:nvSpPr>
          <p:cNvPr id="598" name="Google Shape;598;p29"/>
          <p:cNvSpPr txBox="1">
            <a:spLocks noGrp="1"/>
          </p:cNvSpPr>
          <p:nvPr>
            <p:ph type="ftr" idx="11"/>
          </p:nvPr>
        </p:nvSpPr>
        <p:spPr>
          <a:xfrm>
            <a:off x="419100" y="6356350"/>
            <a:ext cx="42998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599" name="Google Shape;599;p2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Objetivos do módulo</a:t>
            </a:r>
            <a:endParaRPr/>
          </a:p>
        </p:txBody>
      </p:sp>
      <p:sp>
        <p:nvSpPr>
          <p:cNvPr id="230" name="Google Shape;230;p3"/>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400"/>
              <a:buNone/>
            </a:pPr>
            <a:r>
              <a:rPr lang="pt-BR" sz="2400"/>
              <a:t>Depois de concluir este módulo, você deverá ser capaz de:</a:t>
            </a:r>
            <a:endParaRPr/>
          </a:p>
          <a:p>
            <a:pPr marL="228600" lvl="0" indent="-228600" algn="l" rtl="0">
              <a:lnSpc>
                <a:spcPct val="90000"/>
              </a:lnSpc>
              <a:spcBef>
                <a:spcPts val="1000"/>
              </a:spcBef>
              <a:spcAft>
                <a:spcPts val="0"/>
              </a:spcAft>
              <a:buClr>
                <a:schemeClr val="dk1"/>
              </a:buClr>
              <a:buSzPts val="2400"/>
              <a:buChar char="•"/>
            </a:pPr>
            <a:r>
              <a:rPr lang="pt-BR" sz="2400"/>
              <a:t>Explicar a filosofia de definição de preço da AWS</a:t>
            </a:r>
            <a:endParaRPr/>
          </a:p>
          <a:p>
            <a:pPr marL="228600" lvl="0" indent="-228600" algn="l" rtl="0">
              <a:lnSpc>
                <a:spcPct val="90000"/>
              </a:lnSpc>
              <a:spcBef>
                <a:spcPts val="1000"/>
              </a:spcBef>
              <a:spcAft>
                <a:spcPts val="0"/>
              </a:spcAft>
              <a:buClr>
                <a:schemeClr val="dk1"/>
              </a:buClr>
              <a:buSzPts val="2400"/>
              <a:buChar char="•"/>
            </a:pPr>
            <a:r>
              <a:rPr lang="pt-BR" sz="2400"/>
              <a:t>Reconhecer as características fundamentais da definição de preço</a:t>
            </a:r>
            <a:endParaRPr/>
          </a:p>
          <a:p>
            <a:pPr marL="228600" lvl="0" indent="-228600" algn="l" rtl="0">
              <a:lnSpc>
                <a:spcPct val="90000"/>
              </a:lnSpc>
              <a:spcBef>
                <a:spcPts val="1000"/>
              </a:spcBef>
              <a:spcAft>
                <a:spcPts val="0"/>
              </a:spcAft>
              <a:buClr>
                <a:schemeClr val="dk1"/>
              </a:buClr>
              <a:buSzPts val="2400"/>
              <a:buChar char="•"/>
            </a:pPr>
            <a:r>
              <a:rPr lang="pt-BR" sz="2400"/>
              <a:t>Indicar os elementos do custo total de propriedade</a:t>
            </a:r>
            <a:endParaRPr/>
          </a:p>
          <a:p>
            <a:pPr marL="228600" lvl="0" indent="-228600" algn="l" rtl="0">
              <a:lnSpc>
                <a:spcPct val="90000"/>
              </a:lnSpc>
              <a:spcBef>
                <a:spcPts val="1000"/>
              </a:spcBef>
              <a:spcAft>
                <a:spcPts val="0"/>
              </a:spcAft>
              <a:buClr>
                <a:schemeClr val="dk1"/>
              </a:buClr>
              <a:buSzPts val="2400"/>
              <a:buChar char="•"/>
            </a:pPr>
            <a:r>
              <a:rPr lang="pt-BR" sz="2400"/>
              <a:t>Discutir os resultados da Calculadora Mensal</a:t>
            </a:r>
            <a:endParaRPr/>
          </a:p>
          <a:p>
            <a:pPr marL="228600" lvl="0" indent="-228600" algn="l" rtl="0">
              <a:lnSpc>
                <a:spcPct val="90000"/>
              </a:lnSpc>
              <a:spcBef>
                <a:spcPts val="1000"/>
              </a:spcBef>
              <a:spcAft>
                <a:spcPts val="0"/>
              </a:spcAft>
              <a:buClr>
                <a:schemeClr val="dk1"/>
              </a:buClr>
              <a:buSzPts val="2400"/>
              <a:buChar char="•"/>
            </a:pPr>
            <a:r>
              <a:rPr lang="pt-BR" sz="2400"/>
              <a:t>Identificar como configurar uma estrutura organizacional que simplifica o faturamento e a visibilidade da conta para analisar os dados de custo.</a:t>
            </a:r>
            <a:endParaRPr/>
          </a:p>
          <a:p>
            <a:pPr marL="228600" lvl="0" indent="-228600" algn="l" rtl="0">
              <a:lnSpc>
                <a:spcPct val="90000"/>
              </a:lnSpc>
              <a:spcBef>
                <a:spcPts val="1000"/>
              </a:spcBef>
              <a:spcAft>
                <a:spcPts val="0"/>
              </a:spcAft>
              <a:buClr>
                <a:schemeClr val="dk1"/>
              </a:buClr>
              <a:buSzPts val="2400"/>
              <a:buChar char="•"/>
            </a:pPr>
            <a:r>
              <a:rPr lang="pt-BR" sz="2400"/>
              <a:t>Identificar a funcionalidade no Painel de faturamento da AWS</a:t>
            </a:r>
            <a:endParaRPr/>
          </a:p>
          <a:p>
            <a:pPr marL="228600" lvl="0" indent="-228600" algn="l" rtl="0">
              <a:lnSpc>
                <a:spcPct val="90000"/>
              </a:lnSpc>
              <a:spcBef>
                <a:spcPts val="1000"/>
              </a:spcBef>
              <a:spcAft>
                <a:spcPts val="0"/>
              </a:spcAft>
              <a:buClr>
                <a:schemeClr val="dk1"/>
              </a:buClr>
              <a:buSzPts val="2400"/>
              <a:buChar char="•"/>
            </a:pPr>
            <a:r>
              <a:rPr lang="pt-BR" sz="2400"/>
              <a:t>Descrever como usar as contas da AWS, o AWS Cost Explorer, o AWS Budgets </a:t>
            </a:r>
            <a:br>
              <a:rPr lang="pt-BR" sz="2400"/>
            </a:br>
            <a:r>
              <a:rPr lang="pt-BR" sz="2400"/>
              <a:t>e os relatórios de uso e custos da AWS</a:t>
            </a:r>
            <a:endParaRPr/>
          </a:p>
          <a:p>
            <a:pPr marL="228600" lvl="0" indent="-228600" algn="l" rtl="0">
              <a:lnSpc>
                <a:spcPct val="90000"/>
              </a:lnSpc>
              <a:spcBef>
                <a:spcPts val="1000"/>
              </a:spcBef>
              <a:spcAft>
                <a:spcPts val="0"/>
              </a:spcAft>
              <a:buClr>
                <a:schemeClr val="dk1"/>
              </a:buClr>
              <a:buSzPts val="2400"/>
              <a:buChar char="•"/>
            </a:pPr>
            <a:r>
              <a:rPr lang="pt-BR" sz="2400"/>
              <a:t>Identificar os vários planos e recursos de suporte técnico da AWS</a:t>
            </a:r>
            <a:endParaRPr/>
          </a:p>
        </p:txBody>
      </p:sp>
      <p:sp>
        <p:nvSpPr>
          <p:cNvPr id="231" name="Google Shape;231;p3"/>
          <p:cNvSpPr txBox="1">
            <a:spLocks noGrp="1"/>
          </p:cNvSpPr>
          <p:nvPr>
            <p:ph type="ftr" idx="11"/>
          </p:nvPr>
        </p:nvSpPr>
        <p:spPr>
          <a:xfrm>
            <a:off x="419100" y="6356350"/>
            <a:ext cx="48387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232" name="Google Shape;232;p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30"/>
          <p:cNvSpPr txBox="1">
            <a:spLocks noGrp="1"/>
          </p:cNvSpPr>
          <p:nvPr>
            <p:ph type="body" idx="1"/>
          </p:nvPr>
        </p:nvSpPr>
        <p:spPr>
          <a:xfrm>
            <a:off x="419100" y="2554356"/>
            <a:ext cx="9247414"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pt-BR"/>
              <a:t>Módulo 2: Economia e faturamento da nuvem</a:t>
            </a:r>
            <a:endParaRPr/>
          </a:p>
        </p:txBody>
      </p:sp>
      <p:sp>
        <p:nvSpPr>
          <p:cNvPr id="606" name="Google Shape;606;p30"/>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4000"/>
              <a:t>Seção 3: Faturamento </a:t>
            </a:r>
            <a:endParaRPr/>
          </a:p>
        </p:txBody>
      </p:sp>
      <p:sp>
        <p:nvSpPr>
          <p:cNvPr id="607" name="Google Shape;607;p30"/>
          <p:cNvSpPr txBox="1">
            <a:spLocks noGrp="1"/>
          </p:cNvSpPr>
          <p:nvPr>
            <p:ph type="ftr" idx="11"/>
          </p:nvPr>
        </p:nvSpPr>
        <p:spPr>
          <a:xfrm>
            <a:off x="419100" y="6356350"/>
            <a:ext cx="4871357" cy="24039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31"/>
          <p:cNvSpPr txBox="1">
            <a:spLocks noGrp="1"/>
          </p:cNvSpPr>
          <p:nvPr>
            <p:ph type="title"/>
          </p:nvPr>
        </p:nvSpPr>
        <p:spPr>
          <a:xfrm>
            <a:off x="238539" y="263527"/>
            <a:ext cx="11115261" cy="7794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pt-BR"/>
              <a:t>Introdução ao AWS Organizations</a:t>
            </a:r>
            <a:endParaRPr/>
          </a:p>
        </p:txBody>
      </p:sp>
      <p:pic>
        <p:nvPicPr>
          <p:cNvPr id="614" name="Google Shape;614;p31"/>
          <p:cNvPicPr preferRelativeResize="0"/>
          <p:nvPr/>
        </p:nvPicPr>
        <p:blipFill rotWithShape="1">
          <a:blip r:embed="rId3">
            <a:alphaModFix/>
          </a:blip>
          <a:srcRect/>
          <a:stretch/>
        </p:blipFill>
        <p:spPr>
          <a:xfrm>
            <a:off x="4618299" y="2069149"/>
            <a:ext cx="2639028" cy="2639028"/>
          </a:xfrm>
          <a:prstGeom prst="rect">
            <a:avLst/>
          </a:prstGeom>
          <a:noFill/>
          <a:ln>
            <a:noFill/>
          </a:ln>
        </p:spPr>
      </p:pic>
      <p:sp>
        <p:nvSpPr>
          <p:cNvPr id="615" name="Google Shape;615;p31"/>
          <p:cNvSpPr txBox="1"/>
          <p:nvPr/>
        </p:nvSpPr>
        <p:spPr>
          <a:xfrm>
            <a:off x="4459512" y="5203106"/>
            <a:ext cx="295660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400" b="0" i="0" u="none" strike="noStrike" cap="none">
                <a:solidFill>
                  <a:schemeClr val="dk1"/>
                </a:solidFill>
                <a:latin typeface="Arial"/>
                <a:ea typeface="Arial"/>
                <a:cs typeface="Arial"/>
                <a:sym typeface="Arial"/>
              </a:rPr>
              <a:t>AWS Organizations</a:t>
            </a:r>
            <a:endParaRPr/>
          </a:p>
        </p:txBody>
      </p:sp>
      <p:sp>
        <p:nvSpPr>
          <p:cNvPr id="616" name="Google Shape;616;p31"/>
          <p:cNvSpPr txBox="1">
            <a:spLocks noGrp="1"/>
          </p:cNvSpPr>
          <p:nvPr>
            <p:ph type="ftr" idx="11"/>
          </p:nvPr>
        </p:nvSpPr>
        <p:spPr>
          <a:xfrm>
            <a:off x="419100" y="6356350"/>
            <a:ext cx="4822371"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617" name="Google Shape;617;p3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32"/>
          <p:cNvSpPr txBox="1">
            <a:spLocks noGrp="1"/>
          </p:cNvSpPr>
          <p:nvPr>
            <p:ph type="title"/>
          </p:nvPr>
        </p:nvSpPr>
        <p:spPr>
          <a:xfrm>
            <a:off x="238539" y="263527"/>
            <a:ext cx="11115261" cy="7794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pt-BR"/>
              <a:t>Terminologia do AWS Organizations</a:t>
            </a:r>
            <a:endParaRPr/>
          </a:p>
        </p:txBody>
      </p:sp>
      <p:pic>
        <p:nvPicPr>
          <p:cNvPr id="624" name="Google Shape;624;p32"/>
          <p:cNvPicPr preferRelativeResize="0"/>
          <p:nvPr/>
        </p:nvPicPr>
        <p:blipFill rotWithShape="1">
          <a:blip r:embed="rId3">
            <a:alphaModFix/>
          </a:blip>
          <a:srcRect/>
          <a:stretch/>
        </p:blipFill>
        <p:spPr>
          <a:xfrm>
            <a:off x="1726866" y="1314703"/>
            <a:ext cx="8738268" cy="5039433"/>
          </a:xfrm>
          <a:prstGeom prst="rect">
            <a:avLst/>
          </a:prstGeom>
          <a:noFill/>
          <a:ln>
            <a:noFill/>
          </a:ln>
        </p:spPr>
      </p:pic>
      <p:sp>
        <p:nvSpPr>
          <p:cNvPr id="625" name="Google Shape;625;p32"/>
          <p:cNvSpPr/>
          <p:nvPr/>
        </p:nvSpPr>
        <p:spPr>
          <a:xfrm>
            <a:off x="8300759" y="6348850"/>
            <a:ext cx="2037737"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200" b="0" i="0" u="none" strike="noStrike" cap="none">
                <a:solidFill>
                  <a:schemeClr val="dk1"/>
                </a:solidFill>
                <a:latin typeface="Arial"/>
                <a:ea typeface="Arial"/>
                <a:cs typeface="Arial"/>
                <a:sym typeface="Arial"/>
              </a:rPr>
              <a:t>*Unidades organizacionais (UOs)</a:t>
            </a:r>
            <a:endParaRPr sz="1200" b="0" i="0" u="none" strike="noStrike" cap="none">
              <a:solidFill>
                <a:schemeClr val="dk1"/>
              </a:solidFill>
              <a:latin typeface="Arial"/>
              <a:ea typeface="Arial"/>
              <a:cs typeface="Arial"/>
              <a:sym typeface="Arial"/>
            </a:endParaRPr>
          </a:p>
        </p:txBody>
      </p:sp>
      <p:sp>
        <p:nvSpPr>
          <p:cNvPr id="626" name="Google Shape;626;p32"/>
          <p:cNvSpPr txBox="1">
            <a:spLocks noGrp="1"/>
          </p:cNvSpPr>
          <p:nvPr>
            <p:ph type="ftr" idx="11"/>
          </p:nvPr>
        </p:nvSpPr>
        <p:spPr>
          <a:xfrm>
            <a:off x="419100" y="6341721"/>
            <a:ext cx="4365171" cy="37975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627" name="Google Shape;627;p3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33"/>
          <p:cNvSpPr txBox="1">
            <a:spLocks noGrp="1"/>
          </p:cNvSpPr>
          <p:nvPr>
            <p:ph type="title"/>
          </p:nvPr>
        </p:nvSpPr>
        <p:spPr>
          <a:xfrm>
            <a:off x="238539" y="263527"/>
            <a:ext cx="11115261" cy="7794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pt-BR"/>
              <a:t>Principais recursos e benefícios</a:t>
            </a:r>
            <a:endParaRPr/>
          </a:p>
        </p:txBody>
      </p:sp>
      <p:grpSp>
        <p:nvGrpSpPr>
          <p:cNvPr id="634" name="Google Shape;634;p33" descr="AWS organizations features and benefits."/>
          <p:cNvGrpSpPr/>
          <p:nvPr/>
        </p:nvGrpSpPr>
        <p:grpSpPr>
          <a:xfrm>
            <a:off x="877300" y="1465969"/>
            <a:ext cx="11276601" cy="5005593"/>
            <a:chOff x="877300" y="1465969"/>
            <a:chExt cx="11276601" cy="5005593"/>
          </a:xfrm>
        </p:grpSpPr>
        <p:sp>
          <p:nvSpPr>
            <p:cNvPr id="635" name="Google Shape;635;p33"/>
            <p:cNvSpPr/>
            <p:nvPr/>
          </p:nvSpPr>
          <p:spPr>
            <a:xfrm>
              <a:off x="5393703" y="5707032"/>
              <a:ext cx="6184850" cy="523220"/>
            </a:xfrm>
            <a:prstGeom prst="rect">
              <a:avLst/>
            </a:prstGeom>
            <a:noFill/>
            <a:ln>
              <a:noFill/>
            </a:ln>
          </p:spPr>
          <p:txBody>
            <a:bodyPr spcFirstLastPara="1" wrap="square" lIns="91425" tIns="45700" rIns="91425" bIns="45700" anchor="ctr" anchorCtr="0">
              <a:spAutoFit/>
            </a:bodyPr>
            <a:lstStyle/>
            <a:p>
              <a:pPr marL="219075" marR="0" lvl="1" indent="0" algn="l" rtl="0">
                <a:spcBef>
                  <a:spcPts val="0"/>
                </a:spcBef>
                <a:spcAft>
                  <a:spcPts val="0"/>
                </a:spcAft>
                <a:buNone/>
              </a:pPr>
              <a:r>
                <a:rPr lang="pt-BR" sz="2800" b="0" i="0" u="none" strike="noStrike" cap="none">
                  <a:solidFill>
                    <a:schemeClr val="dk1"/>
                  </a:solidFill>
                  <a:latin typeface="Arial"/>
                  <a:ea typeface="Arial"/>
                  <a:cs typeface="Arial"/>
                  <a:sym typeface="Arial"/>
                </a:rPr>
                <a:t>Faturamento consolidado</a:t>
              </a:r>
              <a:endParaRPr/>
            </a:p>
          </p:txBody>
        </p:sp>
        <p:sp>
          <p:nvSpPr>
            <p:cNvPr id="636" name="Google Shape;636;p33"/>
            <p:cNvSpPr/>
            <p:nvPr/>
          </p:nvSpPr>
          <p:spPr>
            <a:xfrm>
              <a:off x="5393703" y="1707279"/>
              <a:ext cx="5910077" cy="523220"/>
            </a:xfrm>
            <a:prstGeom prst="rect">
              <a:avLst/>
            </a:prstGeom>
            <a:noFill/>
            <a:ln>
              <a:noFill/>
            </a:ln>
          </p:spPr>
          <p:txBody>
            <a:bodyPr spcFirstLastPara="1" wrap="square" lIns="91425" tIns="45700" rIns="91425" bIns="45700" anchor="ctr" anchorCtr="0">
              <a:spAutoFit/>
            </a:bodyPr>
            <a:lstStyle/>
            <a:p>
              <a:pPr marL="219075" marR="0" lvl="1" indent="0" algn="l" rtl="0">
                <a:spcBef>
                  <a:spcPts val="0"/>
                </a:spcBef>
                <a:spcAft>
                  <a:spcPts val="0"/>
                </a:spcAft>
                <a:buNone/>
              </a:pPr>
              <a:r>
                <a:rPr lang="pt-BR" sz="2800" b="0" i="0" u="none" strike="noStrike" cap="none">
                  <a:solidFill>
                    <a:schemeClr val="dk1"/>
                  </a:solidFill>
                  <a:latin typeface="Arial"/>
                  <a:ea typeface="Arial"/>
                  <a:cs typeface="Arial"/>
                  <a:sym typeface="Arial"/>
                </a:rPr>
                <a:t>Gerenciamento de contas baseado em políticas</a:t>
              </a:r>
              <a:endParaRPr/>
            </a:p>
          </p:txBody>
        </p:sp>
        <p:sp>
          <p:nvSpPr>
            <p:cNvPr id="637" name="Google Shape;637;p33"/>
            <p:cNvSpPr/>
            <p:nvPr/>
          </p:nvSpPr>
          <p:spPr>
            <a:xfrm>
              <a:off x="5366629" y="2935140"/>
              <a:ext cx="6184850" cy="523220"/>
            </a:xfrm>
            <a:prstGeom prst="rect">
              <a:avLst/>
            </a:prstGeom>
            <a:noFill/>
            <a:ln>
              <a:noFill/>
            </a:ln>
          </p:spPr>
          <p:txBody>
            <a:bodyPr spcFirstLastPara="1" wrap="square" lIns="91425" tIns="45700" rIns="91425" bIns="45700" anchor="ctr" anchorCtr="0">
              <a:spAutoFit/>
            </a:bodyPr>
            <a:lstStyle/>
            <a:p>
              <a:pPr marL="219075" marR="0" lvl="1" indent="0" algn="l" rtl="0">
                <a:spcBef>
                  <a:spcPts val="0"/>
                </a:spcBef>
                <a:spcAft>
                  <a:spcPts val="0"/>
                </a:spcAft>
                <a:buNone/>
              </a:pPr>
              <a:r>
                <a:rPr lang="pt-BR" sz="2800" b="0" i="0" u="none" strike="noStrike" cap="none">
                  <a:solidFill>
                    <a:schemeClr val="dk1"/>
                  </a:solidFill>
                  <a:latin typeface="Arial"/>
                  <a:ea typeface="Arial"/>
                  <a:cs typeface="Arial"/>
                  <a:sym typeface="Arial"/>
                </a:rPr>
                <a:t>Gerenciamento de contas baseado em grupos</a:t>
              </a:r>
              <a:endParaRPr/>
            </a:p>
          </p:txBody>
        </p:sp>
        <p:sp>
          <p:nvSpPr>
            <p:cNvPr id="638" name="Google Shape;638;p33"/>
            <p:cNvSpPr/>
            <p:nvPr/>
          </p:nvSpPr>
          <p:spPr>
            <a:xfrm>
              <a:off x="5393703" y="3949653"/>
              <a:ext cx="6760198" cy="1384995"/>
            </a:xfrm>
            <a:prstGeom prst="rect">
              <a:avLst/>
            </a:prstGeom>
            <a:noFill/>
            <a:ln>
              <a:noFill/>
            </a:ln>
          </p:spPr>
          <p:txBody>
            <a:bodyPr spcFirstLastPara="1" wrap="square" lIns="91425" tIns="45700" rIns="91425" bIns="45700" anchor="ctr" anchorCtr="0">
              <a:spAutoFit/>
            </a:bodyPr>
            <a:lstStyle/>
            <a:p>
              <a:pPr marL="219075" marR="0" lvl="1" indent="0" algn="l" rtl="0">
                <a:spcBef>
                  <a:spcPts val="0"/>
                </a:spcBef>
                <a:spcAft>
                  <a:spcPts val="0"/>
                </a:spcAft>
                <a:buNone/>
              </a:pPr>
              <a:r>
                <a:rPr lang="pt-BR" sz="2800" b="0" i="0" u="none" strike="noStrike" cap="none">
                  <a:solidFill>
                    <a:schemeClr val="dk1"/>
                  </a:solidFill>
                  <a:latin typeface="Arial"/>
                  <a:ea typeface="Arial"/>
                  <a:cs typeface="Arial"/>
                  <a:sym typeface="Arial"/>
                </a:rPr>
                <a:t>Interfaces de programação de aplicativos (APIs) que automatizam </a:t>
              </a:r>
              <a:br>
                <a:rPr lang="pt-BR" sz="2800" b="0" i="0" u="none" strike="noStrike" cap="none">
                  <a:solidFill>
                    <a:schemeClr val="dk1"/>
                  </a:solidFill>
                  <a:latin typeface="Arial"/>
                  <a:ea typeface="Arial"/>
                  <a:cs typeface="Arial"/>
                  <a:sym typeface="Arial"/>
                </a:rPr>
              </a:br>
              <a:r>
                <a:rPr lang="pt-BR" sz="2800" b="0" i="0" u="none" strike="noStrike" cap="none">
                  <a:solidFill>
                    <a:schemeClr val="dk1"/>
                  </a:solidFill>
                  <a:latin typeface="Arial"/>
                  <a:ea typeface="Arial"/>
                  <a:cs typeface="Arial"/>
                  <a:sym typeface="Arial"/>
                </a:rPr>
                <a:t>o gerenciamento de contas</a:t>
              </a:r>
              <a:endParaRPr/>
            </a:p>
          </p:txBody>
        </p:sp>
        <p:pic>
          <p:nvPicPr>
            <p:cNvPr id="639" name="Google Shape;639;p33" descr="policy-based account management."/>
            <p:cNvPicPr preferRelativeResize="0"/>
            <p:nvPr/>
          </p:nvPicPr>
          <p:blipFill rotWithShape="1">
            <a:blip r:embed="rId3">
              <a:alphaModFix/>
            </a:blip>
            <a:srcRect/>
            <a:stretch/>
          </p:blipFill>
          <p:spPr>
            <a:xfrm>
              <a:off x="3966173" y="1465969"/>
              <a:ext cx="1175191" cy="1005840"/>
            </a:xfrm>
            <a:prstGeom prst="rect">
              <a:avLst/>
            </a:prstGeom>
            <a:noFill/>
            <a:ln>
              <a:noFill/>
            </a:ln>
          </p:spPr>
        </p:pic>
        <p:pic>
          <p:nvPicPr>
            <p:cNvPr id="640" name="Google Shape;640;p33" descr="consolidated billing."/>
            <p:cNvPicPr preferRelativeResize="0"/>
            <p:nvPr/>
          </p:nvPicPr>
          <p:blipFill rotWithShape="1">
            <a:blip r:embed="rId4">
              <a:alphaModFix/>
            </a:blip>
            <a:srcRect/>
            <a:stretch/>
          </p:blipFill>
          <p:spPr>
            <a:xfrm>
              <a:off x="3839092" y="5465722"/>
              <a:ext cx="1429353" cy="1005840"/>
            </a:xfrm>
            <a:prstGeom prst="rect">
              <a:avLst/>
            </a:prstGeom>
            <a:noFill/>
            <a:ln>
              <a:noFill/>
            </a:ln>
          </p:spPr>
        </p:pic>
        <p:pic>
          <p:nvPicPr>
            <p:cNvPr id="641" name="Google Shape;641;p33" descr="group-based account management."/>
            <p:cNvPicPr preferRelativeResize="0"/>
            <p:nvPr/>
          </p:nvPicPr>
          <p:blipFill rotWithShape="1">
            <a:blip r:embed="rId5">
              <a:alphaModFix/>
            </a:blip>
            <a:srcRect/>
            <a:stretch/>
          </p:blipFill>
          <p:spPr>
            <a:xfrm>
              <a:off x="3839092" y="2693830"/>
              <a:ext cx="1375204" cy="1005840"/>
            </a:xfrm>
            <a:prstGeom prst="rect">
              <a:avLst/>
            </a:prstGeom>
            <a:noFill/>
            <a:ln>
              <a:noFill/>
            </a:ln>
          </p:spPr>
        </p:pic>
        <p:pic>
          <p:nvPicPr>
            <p:cNvPr id="642" name="Google Shape;642;p33" descr="APIs."/>
            <p:cNvPicPr preferRelativeResize="0"/>
            <p:nvPr/>
          </p:nvPicPr>
          <p:blipFill rotWithShape="1">
            <a:blip r:embed="rId6">
              <a:alphaModFix/>
            </a:blip>
            <a:srcRect/>
            <a:stretch/>
          </p:blipFill>
          <p:spPr>
            <a:xfrm>
              <a:off x="3901706" y="4139230"/>
              <a:ext cx="1304124" cy="1005840"/>
            </a:xfrm>
            <a:prstGeom prst="rect">
              <a:avLst/>
            </a:prstGeom>
            <a:noFill/>
            <a:ln>
              <a:noFill/>
            </a:ln>
          </p:spPr>
        </p:pic>
        <p:sp>
          <p:nvSpPr>
            <p:cNvPr id="643" name="Google Shape;643;p33"/>
            <p:cNvSpPr txBox="1"/>
            <p:nvPr/>
          </p:nvSpPr>
          <p:spPr>
            <a:xfrm>
              <a:off x="877300" y="4489035"/>
              <a:ext cx="2137569" cy="378736"/>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pt-BR" sz="2400" b="0" i="0" u="none" strike="noStrike" cap="none">
                  <a:solidFill>
                    <a:schemeClr val="dk1"/>
                  </a:solidFill>
                  <a:latin typeface="Arial"/>
                  <a:ea typeface="Arial"/>
                  <a:cs typeface="Arial"/>
                  <a:sym typeface="Arial"/>
                </a:rPr>
                <a:t>AWS </a:t>
              </a:r>
              <a:endParaRPr/>
            </a:p>
            <a:p>
              <a:pPr marL="0" marR="0" lvl="0" indent="0" algn="ctr" rtl="0">
                <a:spcBef>
                  <a:spcPts val="0"/>
                </a:spcBef>
                <a:spcAft>
                  <a:spcPts val="0"/>
                </a:spcAft>
                <a:buNone/>
              </a:pPr>
              <a:r>
                <a:rPr lang="pt-BR" sz="2400" b="0" i="0" u="none" strike="noStrike" cap="none">
                  <a:solidFill>
                    <a:schemeClr val="dk1"/>
                  </a:solidFill>
                  <a:latin typeface="Arial"/>
                  <a:ea typeface="Arial"/>
                  <a:cs typeface="Arial"/>
                  <a:sym typeface="Arial"/>
                </a:rPr>
                <a:t>Organizações</a:t>
              </a:r>
              <a:endParaRPr sz="2400" b="0" i="0" u="none" strike="noStrike" cap="none">
                <a:solidFill>
                  <a:schemeClr val="dk1"/>
                </a:solidFill>
                <a:latin typeface="Arial"/>
                <a:ea typeface="Arial"/>
                <a:cs typeface="Arial"/>
                <a:sym typeface="Arial"/>
              </a:endParaRPr>
            </a:p>
          </p:txBody>
        </p:sp>
        <p:pic>
          <p:nvPicPr>
            <p:cNvPr id="644" name="Google Shape;644;p33"/>
            <p:cNvPicPr preferRelativeResize="0"/>
            <p:nvPr/>
          </p:nvPicPr>
          <p:blipFill rotWithShape="1">
            <a:blip r:embed="rId7">
              <a:alphaModFix/>
            </a:blip>
            <a:srcRect/>
            <a:stretch/>
          </p:blipFill>
          <p:spPr>
            <a:xfrm>
              <a:off x="1120439" y="2507360"/>
              <a:ext cx="1712895" cy="1712895"/>
            </a:xfrm>
            <a:prstGeom prst="rect">
              <a:avLst/>
            </a:prstGeom>
            <a:noFill/>
            <a:ln>
              <a:noFill/>
            </a:ln>
          </p:spPr>
        </p:pic>
      </p:grpSp>
      <p:sp>
        <p:nvSpPr>
          <p:cNvPr id="645" name="Google Shape;645;p33"/>
          <p:cNvSpPr txBox="1">
            <a:spLocks noGrp="1"/>
          </p:cNvSpPr>
          <p:nvPr>
            <p:ph type="ftr" idx="11"/>
          </p:nvPr>
        </p:nvSpPr>
        <p:spPr>
          <a:xfrm>
            <a:off x="419100" y="6356350"/>
            <a:ext cx="433251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646" name="Google Shape;646;p3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4"/>
          <p:cNvSpPr txBox="1">
            <a:spLocks noGrp="1"/>
          </p:cNvSpPr>
          <p:nvPr>
            <p:ph type="title"/>
          </p:nvPr>
        </p:nvSpPr>
        <p:spPr>
          <a:xfrm>
            <a:off x="238539" y="263527"/>
            <a:ext cx="11115261" cy="7794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pt-BR"/>
              <a:t>Segurança com o AWS Organizations</a:t>
            </a:r>
            <a:endParaRPr/>
          </a:p>
        </p:txBody>
      </p:sp>
      <p:pic>
        <p:nvPicPr>
          <p:cNvPr id="653" name="Google Shape;653;p34" descr="ID card."/>
          <p:cNvPicPr preferRelativeResize="0"/>
          <p:nvPr/>
        </p:nvPicPr>
        <p:blipFill rotWithShape="1">
          <a:blip r:embed="rId3">
            <a:alphaModFix/>
          </a:blip>
          <a:srcRect/>
          <a:stretch/>
        </p:blipFill>
        <p:spPr>
          <a:xfrm>
            <a:off x="2402092" y="959093"/>
            <a:ext cx="2639568" cy="2639568"/>
          </a:xfrm>
          <a:prstGeom prst="rect">
            <a:avLst/>
          </a:prstGeom>
          <a:noFill/>
          <a:ln>
            <a:noFill/>
          </a:ln>
        </p:spPr>
      </p:pic>
      <p:sp>
        <p:nvSpPr>
          <p:cNvPr id="654" name="Google Shape;654;p34"/>
          <p:cNvSpPr/>
          <p:nvPr/>
        </p:nvSpPr>
        <p:spPr>
          <a:xfrm>
            <a:off x="321866" y="3537764"/>
            <a:ext cx="3400011" cy="1569660"/>
          </a:xfrm>
          <a:prstGeom prst="rect">
            <a:avLst/>
          </a:prstGeom>
          <a:noFill/>
          <a:ln>
            <a:noFill/>
          </a:ln>
        </p:spPr>
        <p:txBody>
          <a:bodyPr spcFirstLastPara="1" wrap="square" lIns="91425" tIns="45700" rIns="91425" bIns="45700" anchor="ctr" anchorCtr="0">
            <a:spAutoFit/>
          </a:bodyPr>
          <a:lstStyle/>
          <a:p>
            <a:pPr marL="219075" marR="0" lvl="1" indent="0" algn="l" rtl="0">
              <a:spcBef>
                <a:spcPts val="0"/>
              </a:spcBef>
              <a:spcAft>
                <a:spcPts val="0"/>
              </a:spcAft>
              <a:buNone/>
            </a:pPr>
            <a:r>
              <a:rPr lang="pt-BR" sz="2400" b="0" i="0" u="none" strike="noStrike" cap="none">
                <a:solidFill>
                  <a:schemeClr val="dk1"/>
                </a:solidFill>
                <a:latin typeface="Arial"/>
                <a:ea typeface="Arial"/>
                <a:cs typeface="Arial"/>
                <a:sym typeface="Arial"/>
              </a:rPr>
              <a:t>Controle o acesso com o AWS Identity and Access Management (IAM).</a:t>
            </a:r>
            <a:endParaRPr/>
          </a:p>
        </p:txBody>
      </p:sp>
      <p:sp>
        <p:nvSpPr>
          <p:cNvPr id="655" name="Google Shape;655;p34"/>
          <p:cNvSpPr/>
          <p:nvPr/>
        </p:nvSpPr>
        <p:spPr>
          <a:xfrm>
            <a:off x="3911190" y="3368488"/>
            <a:ext cx="3800975" cy="2308324"/>
          </a:xfrm>
          <a:prstGeom prst="rect">
            <a:avLst/>
          </a:prstGeom>
          <a:noFill/>
          <a:ln>
            <a:noFill/>
          </a:ln>
        </p:spPr>
        <p:txBody>
          <a:bodyPr spcFirstLastPara="1" wrap="square" lIns="91425" tIns="45700" rIns="91425" bIns="45700" anchor="ctr" anchorCtr="0">
            <a:spAutoFit/>
          </a:bodyPr>
          <a:lstStyle/>
          <a:p>
            <a:pPr marL="219075" marR="0" lvl="1" indent="0" algn="l" rtl="0">
              <a:spcBef>
                <a:spcPts val="0"/>
              </a:spcBef>
              <a:spcAft>
                <a:spcPts val="0"/>
              </a:spcAft>
              <a:buNone/>
            </a:pPr>
            <a:r>
              <a:rPr lang="pt-BR" sz="2400" b="0" i="0" u="none" strike="noStrike" cap="none">
                <a:solidFill>
                  <a:schemeClr val="dk1"/>
                </a:solidFill>
                <a:latin typeface="Arial"/>
                <a:ea typeface="Arial"/>
                <a:cs typeface="Arial"/>
                <a:sym typeface="Arial"/>
              </a:rPr>
              <a:t>As políticas</a:t>
            </a:r>
            <a:r>
              <a:rPr lang="pt-BR" sz="2400" b="0" i="0" u="none" strike="noStrike" cap="none">
                <a:solidFill>
                  <a:schemeClr val="accent2"/>
                </a:solidFill>
                <a:latin typeface="Arial"/>
                <a:ea typeface="Arial"/>
                <a:cs typeface="Arial"/>
                <a:sym typeface="Arial"/>
              </a:rPr>
              <a:t> </a:t>
            </a:r>
            <a:r>
              <a:rPr lang="pt-BR" sz="2400" b="0" i="0" u="none" strike="noStrike" cap="none">
                <a:solidFill>
                  <a:schemeClr val="dk1"/>
                </a:solidFill>
                <a:latin typeface="Arial"/>
                <a:ea typeface="Arial"/>
                <a:cs typeface="Arial"/>
                <a:sym typeface="Arial"/>
              </a:rPr>
              <a:t>do IAM permitem que você permita ou negue acesso aos serviços da AWS para usuários, grupos e funções.</a:t>
            </a:r>
            <a:endParaRPr sz="2400" b="0" i="0" u="none" strike="noStrike" cap="none">
              <a:solidFill>
                <a:schemeClr val="accent2"/>
              </a:solidFill>
              <a:latin typeface="Arial"/>
              <a:ea typeface="Arial"/>
              <a:cs typeface="Arial"/>
              <a:sym typeface="Arial"/>
            </a:endParaRPr>
          </a:p>
        </p:txBody>
      </p:sp>
      <p:pic>
        <p:nvPicPr>
          <p:cNvPr id="656" name="Google Shape;656;p34" descr="lock and key."/>
          <p:cNvPicPr preferRelativeResize="0"/>
          <p:nvPr/>
        </p:nvPicPr>
        <p:blipFill rotWithShape="1">
          <a:blip r:embed="rId4">
            <a:alphaModFix/>
          </a:blip>
          <a:srcRect/>
          <a:stretch/>
        </p:blipFill>
        <p:spPr>
          <a:xfrm>
            <a:off x="6661913" y="1301465"/>
            <a:ext cx="2289818" cy="1954825"/>
          </a:xfrm>
          <a:prstGeom prst="rect">
            <a:avLst/>
          </a:prstGeom>
          <a:noFill/>
          <a:ln>
            <a:noFill/>
          </a:ln>
        </p:spPr>
      </p:pic>
      <p:sp>
        <p:nvSpPr>
          <p:cNvPr id="657" name="Google Shape;657;p34"/>
          <p:cNvSpPr/>
          <p:nvPr/>
        </p:nvSpPr>
        <p:spPr>
          <a:xfrm>
            <a:off x="7901479" y="3199210"/>
            <a:ext cx="3778638" cy="3046988"/>
          </a:xfrm>
          <a:prstGeom prst="rect">
            <a:avLst/>
          </a:prstGeom>
          <a:noFill/>
          <a:ln>
            <a:noFill/>
          </a:ln>
        </p:spPr>
        <p:txBody>
          <a:bodyPr spcFirstLastPara="1" wrap="square" lIns="91425" tIns="45700" rIns="91425" bIns="45700" anchor="ctr" anchorCtr="0">
            <a:spAutoFit/>
          </a:bodyPr>
          <a:lstStyle/>
          <a:p>
            <a:pPr marL="219075" marR="0" lvl="1" indent="0" algn="l" rtl="0">
              <a:spcBef>
                <a:spcPts val="0"/>
              </a:spcBef>
              <a:spcAft>
                <a:spcPts val="0"/>
              </a:spcAft>
              <a:buNone/>
            </a:pPr>
            <a:r>
              <a:rPr lang="pt-BR" sz="2400" b="0" i="0" u="none" strike="noStrike" cap="none">
                <a:solidFill>
                  <a:schemeClr val="dk1"/>
                </a:solidFill>
                <a:latin typeface="Arial"/>
                <a:ea typeface="Arial"/>
                <a:cs typeface="Arial"/>
                <a:sym typeface="Arial"/>
              </a:rPr>
              <a:t>As políticas de controle de serviço (SCPs) permitem que você permita ou negue acesso aos serviços da AWS para contas individuais ou de grupo em uma unidade organizacional (UO). </a:t>
            </a:r>
            <a:endParaRPr/>
          </a:p>
        </p:txBody>
      </p:sp>
      <p:sp>
        <p:nvSpPr>
          <p:cNvPr id="658" name="Google Shape;658;p34"/>
          <p:cNvSpPr txBox="1">
            <a:spLocks noGrp="1"/>
          </p:cNvSpPr>
          <p:nvPr>
            <p:ph type="ftr" idx="11"/>
          </p:nvPr>
        </p:nvSpPr>
        <p:spPr>
          <a:xfrm>
            <a:off x="419100" y="6356350"/>
            <a:ext cx="4855029"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659" name="Google Shape;659;p3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35"/>
          <p:cNvSpPr txBox="1">
            <a:spLocks noGrp="1"/>
          </p:cNvSpPr>
          <p:nvPr>
            <p:ph type="title"/>
          </p:nvPr>
        </p:nvSpPr>
        <p:spPr>
          <a:xfrm>
            <a:off x="238539" y="263527"/>
            <a:ext cx="11115261" cy="7794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pt-BR"/>
              <a:t>Configuração do Organizations</a:t>
            </a:r>
            <a:endParaRPr/>
          </a:p>
        </p:txBody>
      </p:sp>
      <p:grpSp>
        <p:nvGrpSpPr>
          <p:cNvPr id="666" name="Google Shape;666;p35"/>
          <p:cNvGrpSpPr/>
          <p:nvPr/>
        </p:nvGrpSpPr>
        <p:grpSpPr>
          <a:xfrm>
            <a:off x="2204228" y="2383197"/>
            <a:ext cx="6418405" cy="1038708"/>
            <a:chOff x="2204228" y="3002322"/>
            <a:chExt cx="6418405" cy="1038708"/>
          </a:xfrm>
        </p:grpSpPr>
        <p:pic>
          <p:nvPicPr>
            <p:cNvPr id="667" name="Google Shape;667;p35" descr="Hierarchy."/>
            <p:cNvPicPr preferRelativeResize="0"/>
            <p:nvPr/>
          </p:nvPicPr>
          <p:blipFill rotWithShape="1">
            <a:blip r:embed="rId3">
              <a:alphaModFix/>
            </a:blip>
            <a:srcRect/>
            <a:stretch/>
          </p:blipFill>
          <p:spPr>
            <a:xfrm>
              <a:off x="3906253" y="3009232"/>
              <a:ext cx="914400" cy="914400"/>
            </a:xfrm>
            <a:prstGeom prst="rect">
              <a:avLst/>
            </a:prstGeom>
            <a:noFill/>
            <a:ln>
              <a:noFill/>
            </a:ln>
          </p:spPr>
        </p:pic>
        <p:pic>
          <p:nvPicPr>
            <p:cNvPr id="668" name="Google Shape;668;p35" descr="AWS Organizations icon."/>
            <p:cNvPicPr preferRelativeResize="0"/>
            <p:nvPr/>
          </p:nvPicPr>
          <p:blipFill rotWithShape="1">
            <a:blip r:embed="rId4">
              <a:alphaModFix/>
            </a:blip>
            <a:srcRect/>
            <a:stretch/>
          </p:blipFill>
          <p:spPr>
            <a:xfrm>
              <a:off x="2204228" y="3002322"/>
              <a:ext cx="883878" cy="883878"/>
            </a:xfrm>
            <a:prstGeom prst="rect">
              <a:avLst/>
            </a:prstGeom>
            <a:noFill/>
            <a:ln>
              <a:noFill/>
            </a:ln>
          </p:spPr>
        </p:pic>
        <p:pic>
          <p:nvPicPr>
            <p:cNvPr id="669" name="Google Shape;669;p35" descr="Checklist."/>
            <p:cNvPicPr preferRelativeResize="0"/>
            <p:nvPr/>
          </p:nvPicPr>
          <p:blipFill rotWithShape="1">
            <a:blip r:embed="rId5">
              <a:alphaModFix/>
            </a:blip>
            <a:srcRect/>
            <a:stretch/>
          </p:blipFill>
          <p:spPr>
            <a:xfrm>
              <a:off x="5751329" y="3126630"/>
              <a:ext cx="914400" cy="914400"/>
            </a:xfrm>
            <a:prstGeom prst="rect">
              <a:avLst/>
            </a:prstGeom>
            <a:noFill/>
            <a:ln>
              <a:noFill/>
            </a:ln>
          </p:spPr>
        </p:pic>
        <p:grpSp>
          <p:nvGrpSpPr>
            <p:cNvPr id="670" name="Google Shape;670;p35"/>
            <p:cNvGrpSpPr/>
            <p:nvPr/>
          </p:nvGrpSpPr>
          <p:grpSpPr>
            <a:xfrm>
              <a:off x="3341065" y="3358775"/>
              <a:ext cx="366853" cy="457630"/>
              <a:chOff x="2275419" y="1909161"/>
              <a:chExt cx="366853" cy="457630"/>
            </a:xfrm>
          </p:grpSpPr>
          <p:sp>
            <p:nvSpPr>
              <p:cNvPr id="671" name="Google Shape;671;p35"/>
              <p:cNvSpPr/>
              <p:nvPr/>
            </p:nvSpPr>
            <p:spPr>
              <a:xfrm>
                <a:off x="2275419" y="1909161"/>
                <a:ext cx="366853" cy="457630"/>
              </a:xfrm>
              <a:prstGeom prst="rightArrow">
                <a:avLst>
                  <a:gd name="adj1" fmla="val 60000"/>
                  <a:gd name="adj2" fmla="val 50000"/>
                </a:avLst>
              </a:prstGeom>
              <a:solidFill>
                <a:srgbClr val="AA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txBox="1"/>
              <p:nvPr/>
            </p:nvSpPr>
            <p:spPr>
              <a:xfrm>
                <a:off x="2275419" y="2000687"/>
                <a:ext cx="256797" cy="274578"/>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chemeClr val="dk1"/>
                  </a:buClr>
                  <a:buSzPts val="1900"/>
                  <a:buFont typeface="Arial"/>
                  <a:buNone/>
                </a:pPr>
                <a:endParaRPr sz="1900" b="0" i="0" u="none" strike="noStrike" cap="none">
                  <a:solidFill>
                    <a:schemeClr val="lt1"/>
                  </a:solidFill>
                  <a:latin typeface="Arial"/>
                  <a:ea typeface="Arial"/>
                  <a:cs typeface="Arial"/>
                  <a:sym typeface="Arial"/>
                </a:endParaRPr>
              </a:p>
            </p:txBody>
          </p:sp>
        </p:grpSp>
        <p:grpSp>
          <p:nvGrpSpPr>
            <p:cNvPr id="673" name="Google Shape;673;p35"/>
            <p:cNvGrpSpPr/>
            <p:nvPr/>
          </p:nvGrpSpPr>
          <p:grpSpPr>
            <a:xfrm>
              <a:off x="6881878" y="3335898"/>
              <a:ext cx="366853" cy="457630"/>
              <a:chOff x="2275419" y="1909161"/>
              <a:chExt cx="366853" cy="457630"/>
            </a:xfrm>
          </p:grpSpPr>
          <p:sp>
            <p:nvSpPr>
              <p:cNvPr id="674" name="Google Shape;674;p35"/>
              <p:cNvSpPr/>
              <p:nvPr/>
            </p:nvSpPr>
            <p:spPr>
              <a:xfrm>
                <a:off x="2275419" y="1909161"/>
                <a:ext cx="366853" cy="457630"/>
              </a:xfrm>
              <a:prstGeom prst="rightArrow">
                <a:avLst>
                  <a:gd name="adj1" fmla="val 60000"/>
                  <a:gd name="adj2" fmla="val 50000"/>
                </a:avLst>
              </a:prstGeom>
              <a:solidFill>
                <a:srgbClr val="AA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txBox="1"/>
              <p:nvPr/>
            </p:nvSpPr>
            <p:spPr>
              <a:xfrm>
                <a:off x="2275419" y="2000687"/>
                <a:ext cx="256797" cy="274578"/>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chemeClr val="dk1"/>
                  </a:buClr>
                  <a:buSzPts val="1900"/>
                  <a:buFont typeface="Arial"/>
                  <a:buNone/>
                </a:pPr>
                <a:endParaRPr sz="1900" b="0" i="0" u="none" strike="noStrike" cap="none">
                  <a:solidFill>
                    <a:schemeClr val="lt1"/>
                  </a:solidFill>
                  <a:latin typeface="Arial"/>
                  <a:ea typeface="Arial"/>
                  <a:cs typeface="Arial"/>
                  <a:sym typeface="Arial"/>
                </a:endParaRPr>
              </a:p>
            </p:txBody>
          </p:sp>
        </p:grpSp>
        <p:grpSp>
          <p:nvGrpSpPr>
            <p:cNvPr id="676" name="Google Shape;676;p35"/>
            <p:cNvGrpSpPr/>
            <p:nvPr/>
          </p:nvGrpSpPr>
          <p:grpSpPr>
            <a:xfrm>
              <a:off x="5239101" y="3360392"/>
              <a:ext cx="366853" cy="457630"/>
              <a:chOff x="2275419" y="1909161"/>
              <a:chExt cx="366853" cy="457630"/>
            </a:xfrm>
          </p:grpSpPr>
          <p:sp>
            <p:nvSpPr>
              <p:cNvPr id="677" name="Google Shape;677;p35"/>
              <p:cNvSpPr/>
              <p:nvPr/>
            </p:nvSpPr>
            <p:spPr>
              <a:xfrm>
                <a:off x="2275419" y="1909161"/>
                <a:ext cx="366853" cy="457630"/>
              </a:xfrm>
              <a:prstGeom prst="rightArrow">
                <a:avLst>
                  <a:gd name="adj1" fmla="val 60000"/>
                  <a:gd name="adj2" fmla="val 50000"/>
                </a:avLst>
              </a:prstGeom>
              <a:solidFill>
                <a:srgbClr val="AA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txBox="1"/>
              <p:nvPr/>
            </p:nvSpPr>
            <p:spPr>
              <a:xfrm>
                <a:off x="2275419" y="2000687"/>
                <a:ext cx="256797" cy="274578"/>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chemeClr val="dk1"/>
                  </a:buClr>
                  <a:buSzPts val="1900"/>
                  <a:buFont typeface="Arial"/>
                  <a:buNone/>
                </a:pPr>
                <a:endParaRPr sz="1900" b="0" i="0" u="none" strike="noStrike" cap="none">
                  <a:solidFill>
                    <a:schemeClr val="lt1"/>
                  </a:solidFill>
                  <a:latin typeface="Arial"/>
                  <a:ea typeface="Arial"/>
                  <a:cs typeface="Arial"/>
                  <a:sym typeface="Arial"/>
                </a:endParaRPr>
              </a:p>
            </p:txBody>
          </p:sp>
        </p:grpSp>
        <p:pic>
          <p:nvPicPr>
            <p:cNvPr id="679" name="Google Shape;679;p35" descr="Test tubes."/>
            <p:cNvPicPr preferRelativeResize="0"/>
            <p:nvPr/>
          </p:nvPicPr>
          <p:blipFill rotWithShape="1">
            <a:blip r:embed="rId6">
              <a:alphaModFix/>
            </a:blip>
            <a:srcRect/>
            <a:stretch/>
          </p:blipFill>
          <p:spPr>
            <a:xfrm>
              <a:off x="7708233" y="3323877"/>
              <a:ext cx="914400" cy="527425"/>
            </a:xfrm>
            <a:prstGeom prst="rect">
              <a:avLst/>
            </a:prstGeom>
            <a:noFill/>
            <a:ln>
              <a:noFill/>
            </a:ln>
          </p:spPr>
        </p:pic>
      </p:grpSp>
      <p:grpSp>
        <p:nvGrpSpPr>
          <p:cNvPr id="680" name="Google Shape;680;p35"/>
          <p:cNvGrpSpPr/>
          <p:nvPr/>
        </p:nvGrpSpPr>
        <p:grpSpPr>
          <a:xfrm>
            <a:off x="2130477" y="3361497"/>
            <a:ext cx="6640250" cy="546440"/>
            <a:chOff x="2130477" y="3980622"/>
            <a:chExt cx="6640250" cy="546440"/>
          </a:xfrm>
        </p:grpSpPr>
        <p:sp>
          <p:nvSpPr>
            <p:cNvPr id="681" name="Google Shape;681;p35"/>
            <p:cNvSpPr txBox="1"/>
            <p:nvPr/>
          </p:nvSpPr>
          <p:spPr>
            <a:xfrm>
              <a:off x="2130477" y="3998494"/>
              <a:ext cx="1210588"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800" b="0" i="0" u="none" strike="noStrike" cap="none">
                  <a:solidFill>
                    <a:schemeClr val="dk1"/>
                  </a:solidFill>
                  <a:latin typeface="Arial"/>
                  <a:ea typeface="Arial"/>
                  <a:cs typeface="Arial"/>
                  <a:sym typeface="Arial"/>
                </a:rPr>
                <a:t>Etapa 1</a:t>
              </a:r>
              <a:endParaRPr/>
            </a:p>
          </p:txBody>
        </p:sp>
        <p:sp>
          <p:nvSpPr>
            <p:cNvPr id="682" name="Google Shape;682;p35"/>
            <p:cNvSpPr txBox="1"/>
            <p:nvPr/>
          </p:nvSpPr>
          <p:spPr>
            <a:xfrm>
              <a:off x="3858127" y="3994486"/>
              <a:ext cx="1210588"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800" b="0" i="0" u="none" strike="noStrike" cap="none">
                  <a:solidFill>
                    <a:schemeClr val="dk1"/>
                  </a:solidFill>
                  <a:latin typeface="Arial"/>
                  <a:ea typeface="Arial"/>
                  <a:cs typeface="Arial"/>
                  <a:sym typeface="Arial"/>
                </a:rPr>
                <a:t>Etapa 2</a:t>
              </a:r>
              <a:endParaRPr/>
            </a:p>
          </p:txBody>
        </p:sp>
        <p:sp>
          <p:nvSpPr>
            <p:cNvPr id="683" name="Google Shape;683;p35"/>
            <p:cNvSpPr txBox="1"/>
            <p:nvPr/>
          </p:nvSpPr>
          <p:spPr>
            <a:xfrm>
              <a:off x="5671290" y="4003842"/>
              <a:ext cx="1210588"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800" b="0" i="0" u="none" strike="noStrike" cap="none">
                  <a:solidFill>
                    <a:schemeClr val="dk1"/>
                  </a:solidFill>
                  <a:latin typeface="Arial"/>
                  <a:ea typeface="Arial"/>
                  <a:cs typeface="Arial"/>
                  <a:sym typeface="Arial"/>
                </a:rPr>
                <a:t>Etapa 3</a:t>
              </a:r>
              <a:endParaRPr/>
            </a:p>
          </p:txBody>
        </p:sp>
        <p:sp>
          <p:nvSpPr>
            <p:cNvPr id="684" name="Google Shape;684;p35"/>
            <p:cNvSpPr txBox="1"/>
            <p:nvPr/>
          </p:nvSpPr>
          <p:spPr>
            <a:xfrm>
              <a:off x="7560139" y="3980622"/>
              <a:ext cx="1210588"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800" b="0" i="0" u="none" strike="noStrike" cap="none">
                  <a:solidFill>
                    <a:schemeClr val="dk1"/>
                  </a:solidFill>
                  <a:latin typeface="Arial"/>
                  <a:ea typeface="Arial"/>
                  <a:cs typeface="Arial"/>
                  <a:sym typeface="Arial"/>
                </a:rPr>
                <a:t>Etapa 4</a:t>
              </a:r>
              <a:endParaRPr/>
            </a:p>
          </p:txBody>
        </p:sp>
      </p:grpSp>
      <p:grpSp>
        <p:nvGrpSpPr>
          <p:cNvPr id="685" name="Google Shape;685;p35"/>
          <p:cNvGrpSpPr/>
          <p:nvPr/>
        </p:nvGrpSpPr>
        <p:grpSpPr>
          <a:xfrm>
            <a:off x="2130478" y="3887415"/>
            <a:ext cx="6899222" cy="969496"/>
            <a:chOff x="2130478" y="4506540"/>
            <a:chExt cx="6899222" cy="969496"/>
          </a:xfrm>
        </p:grpSpPr>
        <p:sp>
          <p:nvSpPr>
            <p:cNvPr id="686" name="Google Shape;686;p35"/>
            <p:cNvSpPr txBox="1"/>
            <p:nvPr/>
          </p:nvSpPr>
          <p:spPr>
            <a:xfrm>
              <a:off x="2130478" y="4506540"/>
              <a:ext cx="202408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800" b="0" i="0" u="none" strike="noStrike" cap="none">
                  <a:solidFill>
                    <a:schemeClr val="dk1"/>
                  </a:solidFill>
                  <a:latin typeface="Arial"/>
                  <a:ea typeface="Arial"/>
                  <a:cs typeface="Arial"/>
                  <a:sym typeface="Arial"/>
                </a:rPr>
                <a:t>Criar </a:t>
              </a:r>
              <a:br>
                <a:rPr lang="pt-BR" sz="1800" b="0" i="0" u="none" strike="noStrike" cap="none">
                  <a:solidFill>
                    <a:schemeClr val="dk1"/>
                  </a:solidFill>
                  <a:latin typeface="Arial"/>
                  <a:ea typeface="Arial"/>
                  <a:cs typeface="Arial"/>
                  <a:sym typeface="Arial"/>
                </a:rPr>
              </a:br>
              <a:r>
                <a:rPr lang="pt-BR" sz="1800" b="0" i="0" u="none" strike="noStrike" cap="none">
                  <a:solidFill>
                    <a:schemeClr val="dk1"/>
                  </a:solidFill>
                  <a:latin typeface="Arial"/>
                  <a:ea typeface="Arial"/>
                  <a:cs typeface="Arial"/>
                  <a:sym typeface="Arial"/>
                </a:rPr>
                <a:t>organização</a:t>
              </a:r>
              <a:endParaRPr sz="1800" b="0" i="0" u="none" strike="noStrike" cap="none">
                <a:solidFill>
                  <a:schemeClr val="dk1"/>
                </a:solidFill>
                <a:latin typeface="Arial"/>
                <a:ea typeface="Arial"/>
                <a:cs typeface="Arial"/>
                <a:sym typeface="Arial"/>
              </a:endParaRPr>
            </a:p>
          </p:txBody>
        </p:sp>
        <p:sp>
          <p:nvSpPr>
            <p:cNvPr id="687" name="Google Shape;687;p35"/>
            <p:cNvSpPr txBox="1"/>
            <p:nvPr/>
          </p:nvSpPr>
          <p:spPr>
            <a:xfrm>
              <a:off x="3816027" y="4506540"/>
              <a:ext cx="1980142"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2000" b="0" i="0" u="none" strike="noStrike" cap="none">
                  <a:solidFill>
                    <a:schemeClr val="dk1"/>
                  </a:solidFill>
                  <a:latin typeface="Arial"/>
                  <a:ea typeface="Arial"/>
                  <a:cs typeface="Arial"/>
                  <a:sym typeface="Arial"/>
                </a:rPr>
                <a:t>Criar unidades organizacionais</a:t>
              </a:r>
              <a:endParaRPr sz="2000" b="0" i="0" u="none" strike="noStrike" cap="none">
                <a:solidFill>
                  <a:schemeClr val="dk1"/>
                </a:solidFill>
                <a:latin typeface="Arial"/>
                <a:ea typeface="Arial"/>
                <a:cs typeface="Arial"/>
                <a:sym typeface="Arial"/>
              </a:endParaRPr>
            </a:p>
          </p:txBody>
        </p:sp>
        <p:sp>
          <p:nvSpPr>
            <p:cNvPr id="688" name="Google Shape;688;p35"/>
            <p:cNvSpPr txBox="1"/>
            <p:nvPr/>
          </p:nvSpPr>
          <p:spPr>
            <a:xfrm>
              <a:off x="5796169" y="4552706"/>
              <a:ext cx="1763970"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800" b="0" i="0" u="none" strike="noStrike" cap="none">
                  <a:solidFill>
                    <a:schemeClr val="dk1"/>
                  </a:solidFill>
                  <a:latin typeface="Arial"/>
                  <a:ea typeface="Arial"/>
                  <a:cs typeface="Arial"/>
                  <a:sym typeface="Arial"/>
                </a:rPr>
                <a:t>Criar políticas de controle de serviço</a:t>
              </a:r>
              <a:endParaRPr sz="1800" b="0" i="0" u="none" strike="noStrike" cap="none">
                <a:solidFill>
                  <a:schemeClr val="dk1"/>
                </a:solidFill>
                <a:latin typeface="Arial"/>
                <a:ea typeface="Arial"/>
                <a:cs typeface="Arial"/>
                <a:sym typeface="Arial"/>
              </a:endParaRPr>
            </a:p>
          </p:txBody>
        </p:sp>
        <p:sp>
          <p:nvSpPr>
            <p:cNvPr id="689" name="Google Shape;689;p35"/>
            <p:cNvSpPr txBox="1"/>
            <p:nvPr/>
          </p:nvSpPr>
          <p:spPr>
            <a:xfrm>
              <a:off x="7660384" y="4531601"/>
              <a:ext cx="1369316"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pt-BR" sz="1800" b="0" i="0" u="none" strike="noStrike" cap="none">
                  <a:solidFill>
                    <a:schemeClr val="dk1"/>
                  </a:solidFill>
                  <a:latin typeface="Arial"/>
                  <a:ea typeface="Arial"/>
                  <a:cs typeface="Arial"/>
                  <a:sym typeface="Arial"/>
                </a:rPr>
                <a:t>Restrições de teste</a:t>
              </a:r>
              <a:endParaRPr sz="1800" b="0" i="0" u="none" strike="noStrike" cap="none">
                <a:solidFill>
                  <a:schemeClr val="dk1"/>
                </a:solidFill>
                <a:latin typeface="Arial"/>
                <a:ea typeface="Arial"/>
                <a:cs typeface="Arial"/>
                <a:sym typeface="Arial"/>
              </a:endParaRPr>
            </a:p>
          </p:txBody>
        </p:sp>
      </p:grpSp>
      <p:sp>
        <p:nvSpPr>
          <p:cNvPr id="690" name="Google Shape;690;p35"/>
          <p:cNvSpPr txBox="1">
            <a:spLocks noGrp="1"/>
          </p:cNvSpPr>
          <p:nvPr>
            <p:ph type="ftr" idx="11"/>
          </p:nvPr>
        </p:nvSpPr>
        <p:spPr>
          <a:xfrm>
            <a:off x="419100" y="6356350"/>
            <a:ext cx="4649615"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691" name="Google Shape;691;p3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3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Limites do AWS Organizations</a:t>
            </a:r>
            <a:endParaRPr/>
          </a:p>
        </p:txBody>
      </p:sp>
      <p:sp>
        <p:nvSpPr>
          <p:cNvPr id="697" name="Google Shape;697;p36"/>
          <p:cNvSpPr txBox="1">
            <a:spLocks noGrp="1"/>
          </p:cNvSpPr>
          <p:nvPr>
            <p:ph type="ftr" idx="11"/>
          </p:nvPr>
        </p:nvSpPr>
        <p:spPr>
          <a:xfrm>
            <a:off x="419100" y="6356350"/>
            <a:ext cx="4577443"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698" name="Google Shape;698;p3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36</a:t>
            </a:fld>
            <a:endParaRPr/>
          </a:p>
        </p:txBody>
      </p:sp>
      <p:graphicFrame>
        <p:nvGraphicFramePr>
          <p:cNvPr id="699" name="Google Shape;699;p36" descr="image of a chart listing the AWS Organizations limits."/>
          <p:cNvGraphicFramePr/>
          <p:nvPr/>
        </p:nvGraphicFramePr>
        <p:xfrm>
          <a:off x="208344" y="1198002"/>
          <a:ext cx="11713575" cy="5394980"/>
        </p:xfrm>
        <a:graphic>
          <a:graphicData uri="http://schemas.openxmlformats.org/drawingml/2006/table">
            <a:tbl>
              <a:tblPr firstRow="1" bandRow="1">
                <a:noFill/>
                <a:tableStyleId>{3CBC79BD-C899-4231-8419-99438B31F14B}</a:tableStyleId>
              </a:tblPr>
              <a:tblGrid>
                <a:gridCol w="1704075">
                  <a:extLst>
                    <a:ext uri="{9D8B030D-6E8A-4147-A177-3AD203B41FA5}">
                      <a16:colId xmlns:a16="http://schemas.microsoft.com/office/drawing/2014/main" val="20000"/>
                    </a:ext>
                  </a:extLst>
                </a:gridCol>
                <a:gridCol w="5673950">
                  <a:extLst>
                    <a:ext uri="{9D8B030D-6E8A-4147-A177-3AD203B41FA5}">
                      <a16:colId xmlns:a16="http://schemas.microsoft.com/office/drawing/2014/main" val="20001"/>
                    </a:ext>
                  </a:extLst>
                </a:gridCol>
                <a:gridCol w="4335550">
                  <a:extLst>
                    <a:ext uri="{9D8B030D-6E8A-4147-A177-3AD203B41FA5}">
                      <a16:colId xmlns:a16="http://schemas.microsoft.com/office/drawing/2014/main" val="20002"/>
                    </a:ext>
                  </a:extLst>
                </a:gridCol>
              </a:tblGrid>
              <a:tr h="514425">
                <a:tc gridSpan="3">
                  <a:txBody>
                    <a:bodyPr/>
                    <a:lstStyle/>
                    <a:p>
                      <a:pPr marL="0" marR="0" lvl="0" indent="0" algn="ctr" rtl="0">
                        <a:spcBef>
                          <a:spcPts val="0"/>
                        </a:spcBef>
                        <a:spcAft>
                          <a:spcPts val="0"/>
                        </a:spcAft>
                        <a:buNone/>
                      </a:pPr>
                      <a:r>
                        <a:rPr lang="pt-BR" sz="2800" b="1" i="0" u="none" strike="noStrike" cap="none">
                          <a:solidFill>
                            <a:srgbClr val="000000"/>
                          </a:solidFill>
                          <a:latin typeface="Arial"/>
                          <a:ea typeface="Arial"/>
                          <a:cs typeface="Arial"/>
                          <a:sym typeface="Arial"/>
                        </a:rPr>
                        <a:t>Limites</a:t>
                      </a:r>
                      <a:endParaRPr sz="2800" b="1" i="0" u="none" strike="noStrike" cap="none">
                        <a:solidFill>
                          <a:srgbClr val="000000"/>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D5DBDB"/>
                    </a:solidFill>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0000"/>
                  </a:ext>
                </a:extLst>
              </a:tr>
              <a:tr h="433575">
                <a:tc rowSpan="2">
                  <a:txBody>
                    <a:bodyPr/>
                    <a:lstStyle/>
                    <a:p>
                      <a:pPr marL="0" marR="0" lvl="0" indent="0" algn="ctr" rtl="0">
                        <a:lnSpc>
                          <a:spcPct val="100000"/>
                        </a:lnSpc>
                        <a:spcBef>
                          <a:spcPts val="0"/>
                        </a:spcBef>
                        <a:spcAft>
                          <a:spcPts val="0"/>
                        </a:spcAft>
                        <a:buClr>
                          <a:schemeClr val="dk1"/>
                        </a:buClr>
                        <a:buSzPts val="2200"/>
                        <a:buFont typeface="Arial"/>
                        <a:buNone/>
                      </a:pPr>
                      <a:r>
                        <a:rPr lang="pt-BR" sz="2200" b="1" i="0" u="none" strike="noStrike" cap="none">
                          <a:latin typeface="Arial"/>
                          <a:ea typeface="Arial"/>
                          <a:cs typeface="Arial"/>
                          <a:sym typeface="Arial"/>
                        </a:rPr>
                        <a:t>Limites de nomes</a:t>
                      </a:r>
                      <a:endParaRPr sz="2200" b="1" i="0" u="none" strike="noStrike" cap="none">
                        <a:solidFill>
                          <a:srgbClr val="160216"/>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gridSpan="2">
                  <a:txBody>
                    <a:bodyPr/>
                    <a:lstStyle/>
                    <a:p>
                      <a:pPr marL="0" marR="0" lvl="0" indent="0" algn="l" rtl="0">
                        <a:lnSpc>
                          <a:spcPct val="100000"/>
                        </a:lnSpc>
                        <a:spcBef>
                          <a:spcPts val="0"/>
                        </a:spcBef>
                        <a:spcAft>
                          <a:spcPts val="0"/>
                        </a:spcAft>
                        <a:buClr>
                          <a:schemeClr val="dk1"/>
                        </a:buClr>
                        <a:buSzPts val="1500"/>
                        <a:buFont typeface="Arial"/>
                        <a:buNone/>
                      </a:pPr>
                      <a:r>
                        <a:rPr lang="pt-BR" sz="1500" b="0" i="0" u="none" strike="noStrike" cap="none">
                          <a:solidFill>
                            <a:schemeClr val="dk1"/>
                          </a:solidFill>
                          <a:latin typeface="Arial"/>
                          <a:ea typeface="Arial"/>
                          <a:cs typeface="Arial"/>
                          <a:sym typeface="Arial"/>
                        </a:rPr>
                        <a:t>Os nomes devem ser compostos por caracteres Unicode.</a:t>
                      </a:r>
                      <a:endParaRPr sz="1500" b="0" i="0" u="none" strike="noStrike" cap="none">
                        <a:solidFill>
                          <a:srgbClr val="160216"/>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tcPr>
                </a:tc>
                <a:tc hMerge="1">
                  <a:txBody>
                    <a:bodyPr/>
                    <a:lstStyle/>
                    <a:p>
                      <a:endParaRPr lang="pt-BR"/>
                    </a:p>
                  </a:txBody>
                  <a:tcPr/>
                </a:tc>
                <a:extLst>
                  <a:ext uri="{0D108BD9-81ED-4DB2-BD59-A6C34878D82A}">
                    <a16:rowId xmlns:a16="http://schemas.microsoft.com/office/drawing/2014/main" val="10001"/>
                  </a:ext>
                </a:extLst>
              </a:tr>
              <a:tr h="288750">
                <a:tc vMerge="1">
                  <a:txBody>
                    <a:bodyPr/>
                    <a:lstStyle/>
                    <a:p>
                      <a:endParaRPr lang="pt-BR"/>
                    </a:p>
                  </a:txBody>
                  <a:tcPr/>
                </a:tc>
                <a:tc gridSpan="2">
                  <a:txBody>
                    <a:bodyPr/>
                    <a:lstStyle/>
                    <a:p>
                      <a:pPr marL="0" marR="0" lvl="0" indent="0" algn="l" rtl="0">
                        <a:lnSpc>
                          <a:spcPct val="100000"/>
                        </a:lnSpc>
                        <a:spcBef>
                          <a:spcPts val="0"/>
                        </a:spcBef>
                        <a:spcAft>
                          <a:spcPts val="0"/>
                        </a:spcAft>
                        <a:buClr>
                          <a:schemeClr val="dk1"/>
                        </a:buClr>
                        <a:buSzPts val="1500"/>
                        <a:buFont typeface="Arial"/>
                        <a:buNone/>
                      </a:pPr>
                      <a:r>
                        <a:rPr lang="pt-BR" sz="1500" b="0" i="0" u="none" strike="noStrike" cap="none">
                          <a:solidFill>
                            <a:schemeClr val="dk1"/>
                          </a:solidFill>
                          <a:latin typeface="Arial"/>
                          <a:ea typeface="Arial"/>
                          <a:cs typeface="Arial"/>
                          <a:sym typeface="Arial"/>
                        </a:rPr>
                        <a:t>Os nomes não excedem 250 caracteres.</a:t>
                      </a:r>
                      <a:endParaRPr sz="1500" b="0" i="0" u="none" strike="noStrike" cap="none">
                        <a:solidFill>
                          <a:schemeClr val="dk1"/>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B w="12700" cap="flat" cmpd="sng">
                      <a:solidFill>
                        <a:schemeClr val="dk1"/>
                      </a:solidFill>
                      <a:prstDash val="solid"/>
                      <a:round/>
                      <a:headEnd type="none" w="sm" len="sm"/>
                      <a:tailEnd type="none" w="sm" len="sm"/>
                    </a:lnB>
                  </a:tcPr>
                </a:tc>
                <a:tc hMerge="1">
                  <a:txBody>
                    <a:bodyPr/>
                    <a:lstStyle/>
                    <a:p>
                      <a:endParaRPr lang="pt-BR"/>
                    </a:p>
                  </a:txBody>
                  <a:tcPr/>
                </a:tc>
                <a:extLst>
                  <a:ext uri="{0D108BD9-81ED-4DB2-BD59-A6C34878D82A}">
                    <a16:rowId xmlns:a16="http://schemas.microsoft.com/office/drawing/2014/main" val="10002"/>
                  </a:ext>
                </a:extLst>
              </a:tr>
              <a:tr h="332525">
                <a:tc rowSpan="9">
                  <a:txBody>
                    <a:bodyPr/>
                    <a:lstStyle/>
                    <a:p>
                      <a:pPr marL="0" marR="0" lvl="0" indent="0" algn="ctr" rtl="0">
                        <a:lnSpc>
                          <a:spcPct val="100000"/>
                        </a:lnSpc>
                        <a:spcBef>
                          <a:spcPts val="0"/>
                        </a:spcBef>
                        <a:spcAft>
                          <a:spcPts val="0"/>
                        </a:spcAft>
                        <a:buClr>
                          <a:srgbClr val="160216"/>
                        </a:buClr>
                        <a:buSzPts val="2200"/>
                        <a:buFont typeface="Arial"/>
                        <a:buNone/>
                      </a:pPr>
                      <a:r>
                        <a:rPr lang="pt-BR" sz="2200" b="1" i="0" u="none" strike="noStrike" cap="none">
                          <a:solidFill>
                            <a:srgbClr val="160216"/>
                          </a:solidFill>
                          <a:latin typeface="Arial"/>
                          <a:ea typeface="Arial"/>
                          <a:cs typeface="Arial"/>
                          <a:sym typeface="Arial"/>
                        </a:rPr>
                        <a:t>Valores máximo e mínimo</a:t>
                      </a:r>
                      <a:endParaRPr sz="2200" b="1" i="0" u="none" strike="noStrike" cap="none">
                        <a:solidFill>
                          <a:srgbClr val="160216"/>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tcPr>
                </a:tc>
                <a:tc>
                  <a:txBody>
                    <a:bodyPr/>
                    <a:lstStyle/>
                    <a:p>
                      <a:pPr marL="0" marR="0" lvl="0" indent="0" algn="l" rtl="0">
                        <a:lnSpc>
                          <a:spcPct val="100000"/>
                        </a:lnSpc>
                        <a:spcBef>
                          <a:spcPts val="0"/>
                        </a:spcBef>
                        <a:spcAft>
                          <a:spcPts val="0"/>
                        </a:spcAft>
                        <a:buClr>
                          <a:schemeClr val="dk1"/>
                        </a:buClr>
                        <a:buSzPts val="1500"/>
                        <a:buFont typeface="Arial"/>
                        <a:buNone/>
                      </a:pPr>
                      <a:r>
                        <a:rPr lang="pt-BR" sz="1500" b="0" i="0" u="none" strike="noStrike" cap="none">
                          <a:solidFill>
                            <a:schemeClr val="dk1"/>
                          </a:solidFill>
                          <a:latin typeface="Arial"/>
                          <a:ea typeface="Arial"/>
                          <a:cs typeface="Arial"/>
                          <a:sym typeface="Arial"/>
                        </a:rPr>
                        <a:t>Número de contas da AWS</a:t>
                      </a:r>
                      <a:endParaRPr sz="1500" b="0" i="0" u="none" strike="noStrike" cap="none">
                        <a:solidFill>
                          <a:schemeClr val="dk1"/>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tcPr>
                </a:tc>
                <a:tc>
                  <a:txBody>
                    <a:bodyPr/>
                    <a:lstStyle/>
                    <a:p>
                      <a:pPr marL="0" marR="0" lvl="0" indent="0" algn="l" rtl="0">
                        <a:spcBef>
                          <a:spcPts val="0"/>
                        </a:spcBef>
                        <a:spcAft>
                          <a:spcPts val="0"/>
                        </a:spcAft>
                        <a:buNone/>
                      </a:pPr>
                      <a:r>
                        <a:rPr lang="pt-BR" sz="1500" b="0" i="0" u="none" strike="noStrike" cap="none">
                          <a:solidFill>
                            <a:schemeClr val="dk1"/>
                          </a:solidFill>
                          <a:latin typeface="Arial"/>
                          <a:ea typeface="Arial"/>
                          <a:cs typeface="Arial"/>
                          <a:sym typeface="Arial"/>
                        </a:rPr>
                        <a:t>Varia. Nota: um convite enviado a uma conta é considerado para esse limite. </a:t>
                      </a:r>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tcPr>
                </a:tc>
                <a:extLst>
                  <a:ext uri="{0D108BD9-81ED-4DB2-BD59-A6C34878D82A}">
                    <a16:rowId xmlns:a16="http://schemas.microsoft.com/office/drawing/2014/main" val="10003"/>
                  </a:ext>
                </a:extLst>
              </a:tr>
              <a:tr h="411475">
                <a:tc vMerge="1">
                  <a:txBody>
                    <a:bodyPr/>
                    <a:lstStyle/>
                    <a:p>
                      <a:endParaRPr lang="pt-BR"/>
                    </a:p>
                  </a:txBody>
                  <a:tcPr/>
                </a:tc>
                <a:tc>
                  <a:txBody>
                    <a:bodyPr/>
                    <a:lstStyle/>
                    <a:p>
                      <a:pPr marL="0" marR="0" lvl="0" indent="0" algn="l" rtl="0">
                        <a:lnSpc>
                          <a:spcPct val="100000"/>
                        </a:lnSpc>
                        <a:spcBef>
                          <a:spcPts val="0"/>
                        </a:spcBef>
                        <a:spcAft>
                          <a:spcPts val="0"/>
                        </a:spcAft>
                        <a:buClr>
                          <a:schemeClr val="dk1"/>
                        </a:buClr>
                        <a:buSzPts val="1500"/>
                        <a:buFont typeface="Arial"/>
                        <a:buNone/>
                      </a:pPr>
                      <a:r>
                        <a:rPr lang="pt-BR" sz="1500" b="0" i="0">
                          <a:solidFill>
                            <a:schemeClr val="dk1"/>
                          </a:solidFill>
                          <a:latin typeface="Arial"/>
                          <a:ea typeface="Arial"/>
                          <a:cs typeface="Arial"/>
                          <a:sym typeface="Arial"/>
                        </a:rPr>
                        <a:t>Número de raízes</a:t>
                      </a:r>
                      <a:endParaRPr sz="1500" b="0" i="0">
                        <a:solidFill>
                          <a:schemeClr val="dk1"/>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tc>
                  <a:txBody>
                    <a:bodyPr/>
                    <a:lstStyle/>
                    <a:p>
                      <a:pPr marL="0" marR="0" lvl="0" indent="0" algn="l" rtl="0">
                        <a:spcBef>
                          <a:spcPts val="0"/>
                        </a:spcBef>
                        <a:spcAft>
                          <a:spcPts val="0"/>
                        </a:spcAft>
                        <a:buNone/>
                      </a:pPr>
                      <a:r>
                        <a:rPr lang="pt-BR" sz="1500" b="0" i="0">
                          <a:latin typeface="Arial"/>
                          <a:ea typeface="Arial"/>
                          <a:cs typeface="Arial"/>
                          <a:sym typeface="Arial"/>
                        </a:rPr>
                        <a:t>1</a:t>
                      </a:r>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04"/>
                  </a:ext>
                </a:extLst>
              </a:tr>
              <a:tr h="411475">
                <a:tc vMerge="1">
                  <a:txBody>
                    <a:bodyPr/>
                    <a:lstStyle/>
                    <a:p>
                      <a:endParaRPr lang="pt-BR"/>
                    </a:p>
                  </a:txBody>
                  <a:tcPr/>
                </a:tc>
                <a:tc>
                  <a:txBody>
                    <a:bodyPr/>
                    <a:lstStyle/>
                    <a:p>
                      <a:pPr marL="0" marR="0" lvl="0" indent="0" algn="l" rtl="0">
                        <a:lnSpc>
                          <a:spcPct val="100000"/>
                        </a:lnSpc>
                        <a:spcBef>
                          <a:spcPts val="0"/>
                        </a:spcBef>
                        <a:spcAft>
                          <a:spcPts val="0"/>
                        </a:spcAft>
                        <a:buClr>
                          <a:schemeClr val="dk1"/>
                        </a:buClr>
                        <a:buSzPts val="1500"/>
                        <a:buFont typeface="Arial"/>
                        <a:buNone/>
                      </a:pPr>
                      <a:r>
                        <a:rPr lang="pt-BR" sz="1500" b="0" i="0">
                          <a:solidFill>
                            <a:schemeClr val="dk1"/>
                          </a:solidFill>
                          <a:latin typeface="Arial"/>
                          <a:ea typeface="Arial"/>
                          <a:cs typeface="Arial"/>
                          <a:sym typeface="Arial"/>
                        </a:rPr>
                        <a:t>Número de UOs</a:t>
                      </a:r>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tc>
                  <a:txBody>
                    <a:bodyPr/>
                    <a:lstStyle/>
                    <a:p>
                      <a:pPr marL="0" marR="0" lvl="0" indent="0" algn="l" rtl="0">
                        <a:spcBef>
                          <a:spcPts val="0"/>
                        </a:spcBef>
                        <a:spcAft>
                          <a:spcPts val="0"/>
                        </a:spcAft>
                        <a:buNone/>
                      </a:pPr>
                      <a:r>
                        <a:rPr lang="pt-BR" sz="1500" b="0" i="0">
                          <a:latin typeface="Arial"/>
                          <a:ea typeface="Arial"/>
                          <a:cs typeface="Arial"/>
                          <a:sym typeface="Arial"/>
                        </a:rPr>
                        <a:t>1.000</a:t>
                      </a:r>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05"/>
                  </a:ext>
                </a:extLst>
              </a:tr>
              <a:tr h="411475">
                <a:tc vMerge="1">
                  <a:txBody>
                    <a:bodyPr/>
                    <a:lstStyle/>
                    <a:p>
                      <a:endParaRPr lang="pt-BR"/>
                    </a:p>
                  </a:txBody>
                  <a:tcPr/>
                </a:tc>
                <a:tc>
                  <a:txBody>
                    <a:bodyPr/>
                    <a:lstStyle/>
                    <a:p>
                      <a:pPr marL="0" marR="0" lvl="0" indent="0" algn="l" rtl="0">
                        <a:lnSpc>
                          <a:spcPct val="100000"/>
                        </a:lnSpc>
                        <a:spcBef>
                          <a:spcPts val="0"/>
                        </a:spcBef>
                        <a:spcAft>
                          <a:spcPts val="0"/>
                        </a:spcAft>
                        <a:buClr>
                          <a:schemeClr val="dk1"/>
                        </a:buClr>
                        <a:buSzPts val="1500"/>
                        <a:buFont typeface="Arial"/>
                        <a:buNone/>
                      </a:pPr>
                      <a:r>
                        <a:rPr lang="pt-BR" sz="1500" b="0" i="0">
                          <a:solidFill>
                            <a:schemeClr val="dk1"/>
                          </a:solidFill>
                          <a:latin typeface="Arial"/>
                          <a:ea typeface="Arial"/>
                          <a:cs typeface="Arial"/>
                          <a:sym typeface="Arial"/>
                        </a:rPr>
                        <a:t>Número de políticas</a:t>
                      </a:r>
                      <a:endParaRPr sz="1500" b="0" i="0">
                        <a:solidFill>
                          <a:schemeClr val="dk1"/>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tc>
                  <a:txBody>
                    <a:bodyPr/>
                    <a:lstStyle/>
                    <a:p>
                      <a:pPr marL="0" marR="0" lvl="0" indent="0" algn="l" rtl="0">
                        <a:spcBef>
                          <a:spcPts val="0"/>
                        </a:spcBef>
                        <a:spcAft>
                          <a:spcPts val="0"/>
                        </a:spcAft>
                        <a:buNone/>
                      </a:pPr>
                      <a:r>
                        <a:rPr lang="pt-BR" sz="1500" b="0" i="0">
                          <a:latin typeface="Arial"/>
                          <a:ea typeface="Arial"/>
                          <a:cs typeface="Arial"/>
                          <a:sym typeface="Arial"/>
                        </a:rPr>
                        <a:t>1.000</a:t>
                      </a:r>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06"/>
                  </a:ext>
                </a:extLst>
              </a:tr>
              <a:tr h="411475">
                <a:tc vMerge="1">
                  <a:txBody>
                    <a:bodyPr/>
                    <a:lstStyle/>
                    <a:p>
                      <a:endParaRPr lang="pt-BR"/>
                    </a:p>
                  </a:txBody>
                  <a:tcPr/>
                </a:tc>
                <a:tc>
                  <a:txBody>
                    <a:bodyPr/>
                    <a:lstStyle/>
                    <a:p>
                      <a:pPr marL="0" marR="0" lvl="0" indent="0" algn="l" rtl="0">
                        <a:lnSpc>
                          <a:spcPct val="100000"/>
                        </a:lnSpc>
                        <a:spcBef>
                          <a:spcPts val="0"/>
                        </a:spcBef>
                        <a:spcAft>
                          <a:spcPts val="0"/>
                        </a:spcAft>
                        <a:buClr>
                          <a:schemeClr val="dk1"/>
                        </a:buClr>
                        <a:buSzPts val="1500"/>
                        <a:buFont typeface="Arial"/>
                        <a:buNone/>
                      </a:pPr>
                      <a:r>
                        <a:rPr lang="pt-BR" sz="1500" b="0" i="0">
                          <a:solidFill>
                            <a:schemeClr val="dk1"/>
                          </a:solidFill>
                          <a:latin typeface="Arial"/>
                          <a:ea typeface="Arial"/>
                          <a:cs typeface="Arial"/>
                          <a:sym typeface="Arial"/>
                        </a:rPr>
                        <a:t>Tamanho máximo de um documento de políticas de controle de serviço</a:t>
                      </a:r>
                      <a:endParaRPr sz="1500" b="0" i="0">
                        <a:solidFill>
                          <a:schemeClr val="dk1"/>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tc>
                  <a:txBody>
                    <a:bodyPr/>
                    <a:lstStyle/>
                    <a:p>
                      <a:pPr marL="0" marR="0" lvl="0" indent="0" algn="l" rtl="0">
                        <a:spcBef>
                          <a:spcPts val="0"/>
                        </a:spcBef>
                        <a:spcAft>
                          <a:spcPts val="0"/>
                        </a:spcAft>
                        <a:buNone/>
                      </a:pPr>
                      <a:r>
                        <a:rPr lang="pt-BR" sz="1500" b="0" i="0">
                          <a:latin typeface="Arial"/>
                          <a:ea typeface="Arial"/>
                          <a:cs typeface="Arial"/>
                          <a:sym typeface="Arial"/>
                        </a:rPr>
                        <a:t>5.120 bytes</a:t>
                      </a:r>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07"/>
                  </a:ext>
                </a:extLst>
              </a:tr>
              <a:tr h="411475">
                <a:tc vMerge="1">
                  <a:txBody>
                    <a:bodyPr/>
                    <a:lstStyle/>
                    <a:p>
                      <a:endParaRPr lang="pt-BR"/>
                    </a:p>
                  </a:txBody>
                  <a:tcPr/>
                </a:tc>
                <a:tc>
                  <a:txBody>
                    <a:bodyPr/>
                    <a:lstStyle/>
                    <a:p>
                      <a:pPr marL="0" marR="0" lvl="0" indent="0" algn="l" rtl="0">
                        <a:lnSpc>
                          <a:spcPct val="100000"/>
                        </a:lnSpc>
                        <a:spcBef>
                          <a:spcPts val="0"/>
                        </a:spcBef>
                        <a:spcAft>
                          <a:spcPts val="0"/>
                        </a:spcAft>
                        <a:buClr>
                          <a:schemeClr val="dk1"/>
                        </a:buClr>
                        <a:buSzPts val="1500"/>
                        <a:buFont typeface="Arial"/>
                        <a:buNone/>
                      </a:pPr>
                      <a:r>
                        <a:rPr lang="pt-BR" sz="1500" b="0" i="0">
                          <a:solidFill>
                            <a:schemeClr val="dk1"/>
                          </a:solidFill>
                          <a:latin typeface="Arial"/>
                          <a:ea typeface="Arial"/>
                          <a:cs typeface="Arial"/>
                          <a:sym typeface="Arial"/>
                        </a:rPr>
                        <a:t>Aninhamento máximo de UOs na raiz</a:t>
                      </a:r>
                      <a:endParaRPr sz="1500" b="0" i="0">
                        <a:solidFill>
                          <a:schemeClr val="dk1"/>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tc>
                  <a:txBody>
                    <a:bodyPr/>
                    <a:lstStyle/>
                    <a:p>
                      <a:pPr marL="0" marR="0" lvl="0" indent="0" algn="l" rtl="0">
                        <a:spcBef>
                          <a:spcPts val="0"/>
                        </a:spcBef>
                        <a:spcAft>
                          <a:spcPts val="0"/>
                        </a:spcAft>
                        <a:buNone/>
                      </a:pPr>
                      <a:r>
                        <a:rPr lang="pt-BR" sz="1500" b="0" i="0">
                          <a:latin typeface="Arial"/>
                          <a:ea typeface="Arial"/>
                          <a:cs typeface="Arial"/>
                          <a:sym typeface="Arial"/>
                        </a:rPr>
                        <a:t>5 níveis de UOs em uma raiz</a:t>
                      </a:r>
                      <a:endParaRPr sz="1500" b="0" i="0">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08"/>
                  </a:ext>
                </a:extLst>
              </a:tr>
              <a:tr h="411475">
                <a:tc vMerge="1">
                  <a:txBody>
                    <a:bodyPr/>
                    <a:lstStyle/>
                    <a:p>
                      <a:endParaRPr lang="pt-BR"/>
                    </a:p>
                  </a:txBody>
                  <a:tcPr/>
                </a:tc>
                <a:tc>
                  <a:txBody>
                    <a:bodyPr/>
                    <a:lstStyle/>
                    <a:p>
                      <a:pPr marL="0" marR="0" lvl="0" indent="0" algn="l" rtl="0">
                        <a:lnSpc>
                          <a:spcPct val="100000"/>
                        </a:lnSpc>
                        <a:spcBef>
                          <a:spcPts val="0"/>
                        </a:spcBef>
                        <a:spcAft>
                          <a:spcPts val="0"/>
                        </a:spcAft>
                        <a:buClr>
                          <a:schemeClr val="dk1"/>
                        </a:buClr>
                        <a:buSzPts val="1500"/>
                        <a:buFont typeface="Arial"/>
                        <a:buNone/>
                      </a:pPr>
                      <a:r>
                        <a:rPr lang="pt-BR" sz="1500" b="0" i="0">
                          <a:solidFill>
                            <a:schemeClr val="dk1"/>
                          </a:solidFill>
                          <a:latin typeface="Arial"/>
                          <a:ea typeface="Arial"/>
                          <a:cs typeface="Arial"/>
                          <a:sym typeface="Arial"/>
                        </a:rPr>
                        <a:t>Convites enviados por dia</a:t>
                      </a:r>
                      <a:endParaRPr sz="1500" b="0" i="0">
                        <a:solidFill>
                          <a:schemeClr val="dk1"/>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tc>
                  <a:txBody>
                    <a:bodyPr/>
                    <a:lstStyle/>
                    <a:p>
                      <a:pPr marL="0" marR="0" lvl="0" indent="0" algn="l" rtl="0">
                        <a:spcBef>
                          <a:spcPts val="0"/>
                        </a:spcBef>
                        <a:spcAft>
                          <a:spcPts val="0"/>
                        </a:spcAft>
                        <a:buNone/>
                      </a:pPr>
                      <a:r>
                        <a:rPr lang="pt-BR" sz="1500" b="0" i="0">
                          <a:latin typeface="Arial"/>
                          <a:ea typeface="Arial"/>
                          <a:cs typeface="Arial"/>
                          <a:sym typeface="Arial"/>
                        </a:rPr>
                        <a:t>20</a:t>
                      </a:r>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09"/>
                  </a:ext>
                </a:extLst>
              </a:tr>
              <a:tr h="434125">
                <a:tc vMerge="1">
                  <a:txBody>
                    <a:bodyPr/>
                    <a:lstStyle/>
                    <a:p>
                      <a:endParaRPr lang="pt-BR"/>
                    </a:p>
                  </a:txBody>
                  <a:tcPr/>
                </a:tc>
                <a:tc>
                  <a:txBody>
                    <a:bodyPr/>
                    <a:lstStyle/>
                    <a:p>
                      <a:pPr marL="0" marR="0" lvl="0" indent="0" algn="l" rtl="0">
                        <a:lnSpc>
                          <a:spcPct val="100000"/>
                        </a:lnSpc>
                        <a:spcBef>
                          <a:spcPts val="0"/>
                        </a:spcBef>
                        <a:spcAft>
                          <a:spcPts val="0"/>
                        </a:spcAft>
                        <a:buClr>
                          <a:schemeClr val="dk1"/>
                        </a:buClr>
                        <a:buSzPts val="1500"/>
                        <a:buFont typeface="Arial"/>
                        <a:buNone/>
                      </a:pPr>
                      <a:r>
                        <a:rPr lang="pt-BR" sz="1500" b="0" i="0">
                          <a:solidFill>
                            <a:schemeClr val="dk1"/>
                          </a:solidFill>
                          <a:latin typeface="Arial"/>
                          <a:ea typeface="Arial"/>
                          <a:cs typeface="Arial"/>
                          <a:sym typeface="Arial"/>
                        </a:rPr>
                        <a:t>Número de contas de membros que você pode criar simultaneamente</a:t>
                      </a:r>
                      <a:endParaRPr sz="1500" b="0" i="0">
                        <a:solidFill>
                          <a:schemeClr val="dk1"/>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tc>
                  <a:txBody>
                    <a:bodyPr/>
                    <a:lstStyle/>
                    <a:p>
                      <a:pPr marL="0" marR="0" lvl="0" indent="0" algn="l" rtl="0">
                        <a:spcBef>
                          <a:spcPts val="0"/>
                        </a:spcBef>
                        <a:spcAft>
                          <a:spcPts val="0"/>
                        </a:spcAft>
                        <a:buNone/>
                      </a:pPr>
                      <a:r>
                        <a:rPr lang="pt-BR" sz="1500" b="0" i="0">
                          <a:latin typeface="Arial"/>
                          <a:ea typeface="Arial"/>
                          <a:cs typeface="Arial"/>
                          <a:sym typeface="Arial"/>
                        </a:rPr>
                        <a:t>Somente cinco podem estar em andamento ao mesmo tempo</a:t>
                      </a:r>
                      <a:endParaRPr sz="1500" b="0" i="0">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10"/>
                  </a:ext>
                </a:extLst>
              </a:tr>
              <a:tr h="411475">
                <a:tc vMerge="1">
                  <a:txBody>
                    <a:bodyPr/>
                    <a:lstStyle/>
                    <a:p>
                      <a:endParaRPr lang="pt-BR"/>
                    </a:p>
                  </a:txBody>
                  <a:tcPr/>
                </a:tc>
                <a:tc>
                  <a:txBody>
                    <a:bodyPr/>
                    <a:lstStyle/>
                    <a:p>
                      <a:pPr marL="0" marR="0" lvl="0" indent="0" algn="l" rtl="0">
                        <a:lnSpc>
                          <a:spcPct val="100000"/>
                        </a:lnSpc>
                        <a:spcBef>
                          <a:spcPts val="0"/>
                        </a:spcBef>
                        <a:spcAft>
                          <a:spcPts val="0"/>
                        </a:spcAft>
                        <a:buClr>
                          <a:schemeClr val="dk1"/>
                        </a:buClr>
                        <a:buSzPts val="1500"/>
                        <a:buFont typeface="Arial"/>
                        <a:buNone/>
                      </a:pPr>
                      <a:r>
                        <a:rPr lang="pt-BR" sz="1500" b="0" i="0">
                          <a:solidFill>
                            <a:schemeClr val="dk1"/>
                          </a:solidFill>
                          <a:latin typeface="Arial"/>
                          <a:ea typeface="Arial"/>
                          <a:cs typeface="Arial"/>
                          <a:sym typeface="Arial"/>
                        </a:rPr>
                        <a:t>Número de entidades às quais você pode associar uma política</a:t>
                      </a:r>
                      <a:endParaRPr sz="1500" b="0" i="0">
                        <a:solidFill>
                          <a:schemeClr val="dk1"/>
                        </a:solidFill>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tc>
                  <a:txBody>
                    <a:bodyPr/>
                    <a:lstStyle/>
                    <a:p>
                      <a:pPr marL="0" marR="0" lvl="0" indent="0" algn="l" rtl="0">
                        <a:spcBef>
                          <a:spcPts val="0"/>
                        </a:spcBef>
                        <a:spcAft>
                          <a:spcPts val="0"/>
                        </a:spcAft>
                        <a:buNone/>
                      </a:pPr>
                      <a:r>
                        <a:rPr lang="pt-BR" sz="1500" b="0" i="0">
                          <a:latin typeface="Arial"/>
                          <a:ea typeface="Arial"/>
                          <a:cs typeface="Arial"/>
                          <a:sym typeface="Arial"/>
                        </a:rPr>
                        <a:t>Ilimitado</a:t>
                      </a:r>
                      <a:endParaRPr sz="1500" b="0" i="0">
                        <a:latin typeface="Arial"/>
                        <a:ea typeface="Arial"/>
                        <a:cs typeface="Arial"/>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11"/>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04"/>
        <p:cNvGrpSpPr/>
        <p:nvPr/>
      </p:nvGrpSpPr>
      <p:grpSpPr>
        <a:xfrm>
          <a:off x="0" y="0"/>
          <a:ext cx="0" cy="0"/>
          <a:chOff x="0" y="0"/>
          <a:chExt cx="0" cy="0"/>
        </a:xfrm>
      </p:grpSpPr>
      <p:sp>
        <p:nvSpPr>
          <p:cNvPr id="705" name="Google Shape;705;p37"/>
          <p:cNvSpPr txBox="1">
            <a:spLocks noGrp="1"/>
          </p:cNvSpPr>
          <p:nvPr>
            <p:ph type="title"/>
          </p:nvPr>
        </p:nvSpPr>
        <p:spPr>
          <a:xfrm>
            <a:off x="238539" y="263527"/>
            <a:ext cx="11115261" cy="7794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pt-BR"/>
              <a:t>Acessar o AWS Organizations</a:t>
            </a:r>
            <a:endParaRPr/>
          </a:p>
        </p:txBody>
      </p:sp>
      <p:grpSp>
        <p:nvGrpSpPr>
          <p:cNvPr id="706" name="Google Shape;706;p37"/>
          <p:cNvGrpSpPr/>
          <p:nvPr/>
        </p:nvGrpSpPr>
        <p:grpSpPr>
          <a:xfrm>
            <a:off x="1887191" y="2937643"/>
            <a:ext cx="2137569" cy="2453746"/>
            <a:chOff x="1887191" y="2937643"/>
            <a:chExt cx="2137569" cy="2453746"/>
          </a:xfrm>
        </p:grpSpPr>
        <p:sp>
          <p:nvSpPr>
            <p:cNvPr id="707" name="Google Shape;707;p37"/>
            <p:cNvSpPr txBox="1"/>
            <p:nvPr/>
          </p:nvSpPr>
          <p:spPr>
            <a:xfrm>
              <a:off x="1887191" y="4699322"/>
              <a:ext cx="2137569" cy="692067"/>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pt-BR" sz="2000" b="0" i="0" u="none" strike="noStrike" cap="none">
                  <a:solidFill>
                    <a:schemeClr val="dk1"/>
                  </a:solidFill>
                  <a:latin typeface="Arial"/>
                  <a:ea typeface="Arial"/>
                  <a:cs typeface="Arial"/>
                  <a:sym typeface="Arial"/>
                </a:rPr>
                <a:t>AWS Organizations</a:t>
              </a:r>
              <a:endParaRPr sz="2000" b="0" i="0" u="none" strike="noStrike" cap="none">
                <a:solidFill>
                  <a:schemeClr val="dk1"/>
                </a:solidFill>
                <a:latin typeface="Arial"/>
                <a:ea typeface="Arial"/>
                <a:cs typeface="Arial"/>
                <a:sym typeface="Arial"/>
              </a:endParaRPr>
            </a:p>
          </p:txBody>
        </p:sp>
        <p:pic>
          <p:nvPicPr>
            <p:cNvPr id="708" name="Google Shape;708;p37"/>
            <p:cNvPicPr preferRelativeResize="0"/>
            <p:nvPr/>
          </p:nvPicPr>
          <p:blipFill rotWithShape="1">
            <a:blip r:embed="rId3">
              <a:alphaModFix/>
            </a:blip>
            <a:srcRect/>
            <a:stretch/>
          </p:blipFill>
          <p:spPr>
            <a:xfrm>
              <a:off x="2118156" y="2937643"/>
              <a:ext cx="1680655" cy="1680655"/>
            </a:xfrm>
            <a:prstGeom prst="rect">
              <a:avLst/>
            </a:prstGeom>
            <a:noFill/>
            <a:ln>
              <a:noFill/>
            </a:ln>
          </p:spPr>
        </p:pic>
      </p:grpSp>
      <p:grpSp>
        <p:nvGrpSpPr>
          <p:cNvPr id="709" name="Google Shape;709;p37"/>
          <p:cNvGrpSpPr/>
          <p:nvPr/>
        </p:nvGrpSpPr>
        <p:grpSpPr>
          <a:xfrm>
            <a:off x="5674615" y="1701029"/>
            <a:ext cx="6517385" cy="4885987"/>
            <a:chOff x="5674615" y="1701029"/>
            <a:chExt cx="6517385" cy="4885987"/>
          </a:xfrm>
        </p:grpSpPr>
        <p:sp>
          <p:nvSpPr>
            <p:cNvPr id="710" name="Google Shape;710;p37"/>
            <p:cNvSpPr/>
            <p:nvPr/>
          </p:nvSpPr>
          <p:spPr>
            <a:xfrm>
              <a:off x="7010190" y="1723403"/>
              <a:ext cx="5181810" cy="954107"/>
            </a:xfrm>
            <a:prstGeom prst="rect">
              <a:avLst/>
            </a:prstGeom>
            <a:noFill/>
            <a:ln>
              <a:noFill/>
            </a:ln>
          </p:spPr>
          <p:txBody>
            <a:bodyPr spcFirstLastPara="1" wrap="square" lIns="91425" tIns="45700" rIns="91425" bIns="45700" anchor="ctr" anchorCtr="0">
              <a:spAutoFit/>
            </a:bodyPr>
            <a:lstStyle/>
            <a:p>
              <a:pPr marL="219075" marR="0" lvl="1" indent="0" algn="l" rtl="0">
                <a:spcBef>
                  <a:spcPts val="0"/>
                </a:spcBef>
                <a:spcAft>
                  <a:spcPts val="0"/>
                </a:spcAft>
                <a:buNone/>
              </a:pPr>
              <a:r>
                <a:rPr lang="pt-BR" sz="2800" b="0" i="0" u="none" strike="noStrike" cap="none">
                  <a:solidFill>
                    <a:schemeClr val="dk1"/>
                  </a:solidFill>
                  <a:latin typeface="Arial"/>
                  <a:ea typeface="Arial"/>
                  <a:cs typeface="Arial"/>
                  <a:sym typeface="Arial"/>
                </a:rPr>
                <a:t>Console de Gerenciamento </a:t>
              </a:r>
              <a:br>
                <a:rPr lang="pt-BR" sz="2800" b="0" i="0" u="none" strike="noStrike" cap="none">
                  <a:solidFill>
                    <a:schemeClr val="dk1"/>
                  </a:solidFill>
                  <a:latin typeface="Arial"/>
                  <a:ea typeface="Arial"/>
                  <a:cs typeface="Arial"/>
                  <a:sym typeface="Arial"/>
                </a:rPr>
              </a:br>
              <a:r>
                <a:rPr lang="pt-BR" sz="2800" b="0" i="0" u="none" strike="noStrike" cap="none">
                  <a:solidFill>
                    <a:schemeClr val="dk1"/>
                  </a:solidFill>
                  <a:latin typeface="Arial"/>
                  <a:ea typeface="Arial"/>
                  <a:cs typeface="Arial"/>
                  <a:sym typeface="Arial"/>
                </a:rPr>
                <a:t>da AWS</a:t>
              </a:r>
              <a:endParaRPr/>
            </a:p>
          </p:txBody>
        </p:sp>
        <p:sp>
          <p:nvSpPr>
            <p:cNvPr id="711" name="Google Shape;711;p37"/>
            <p:cNvSpPr/>
            <p:nvPr/>
          </p:nvSpPr>
          <p:spPr>
            <a:xfrm>
              <a:off x="7010190" y="2651951"/>
              <a:ext cx="4672635" cy="1384954"/>
            </a:xfrm>
            <a:prstGeom prst="rect">
              <a:avLst/>
            </a:prstGeom>
            <a:noFill/>
            <a:ln>
              <a:noFill/>
            </a:ln>
          </p:spPr>
          <p:txBody>
            <a:bodyPr spcFirstLastPara="1" wrap="square" lIns="91425" tIns="45700" rIns="91425" bIns="45700" anchor="ctr" anchorCtr="0">
              <a:spAutoFit/>
            </a:bodyPr>
            <a:lstStyle/>
            <a:p>
              <a:pPr marL="219075" marR="0" lvl="1" indent="0" algn="l" rtl="0">
                <a:spcBef>
                  <a:spcPts val="0"/>
                </a:spcBef>
                <a:spcAft>
                  <a:spcPts val="0"/>
                </a:spcAft>
                <a:buNone/>
              </a:pPr>
              <a:r>
                <a:rPr lang="pt-BR" sz="2800" b="0" i="0" u="none" strike="noStrike" cap="none" dirty="0">
                  <a:solidFill>
                    <a:schemeClr val="dk1"/>
                  </a:solidFill>
                  <a:latin typeface="Arial"/>
                  <a:ea typeface="Arial"/>
                  <a:cs typeface="Arial"/>
                  <a:sym typeface="Arial"/>
                </a:rPr>
                <a:t>Ferramentas da interface da linha de comando da AWS (CLI da AWS)</a:t>
              </a:r>
              <a:endParaRPr dirty="0"/>
            </a:p>
          </p:txBody>
        </p:sp>
        <p:sp>
          <p:nvSpPr>
            <p:cNvPr id="712" name="Google Shape;712;p37"/>
            <p:cNvSpPr/>
            <p:nvPr/>
          </p:nvSpPr>
          <p:spPr>
            <a:xfrm>
              <a:off x="7010190" y="4119121"/>
              <a:ext cx="4672635" cy="954107"/>
            </a:xfrm>
            <a:prstGeom prst="rect">
              <a:avLst/>
            </a:prstGeom>
            <a:noFill/>
            <a:ln>
              <a:noFill/>
            </a:ln>
          </p:spPr>
          <p:txBody>
            <a:bodyPr spcFirstLastPara="1" wrap="square" lIns="91425" tIns="45700" rIns="91425" bIns="45700" anchor="ctr" anchorCtr="0">
              <a:spAutoFit/>
            </a:bodyPr>
            <a:lstStyle/>
            <a:p>
              <a:pPr marL="219075" marR="0" lvl="1" indent="0" algn="l" rtl="0">
                <a:spcBef>
                  <a:spcPts val="0"/>
                </a:spcBef>
                <a:spcAft>
                  <a:spcPts val="0"/>
                </a:spcAft>
                <a:buNone/>
              </a:pPr>
              <a:r>
                <a:rPr lang="pt-BR" sz="2800" b="0" i="0" u="none" strike="noStrike" cap="none">
                  <a:solidFill>
                    <a:schemeClr val="dk1"/>
                  </a:solidFill>
                  <a:latin typeface="Arial"/>
                  <a:ea typeface="Arial"/>
                  <a:cs typeface="Arial"/>
                  <a:sym typeface="Arial"/>
                </a:rPr>
                <a:t>Kits de desenvolvimento de software (SDKs) </a:t>
              </a:r>
              <a:endParaRPr/>
            </a:p>
          </p:txBody>
        </p:sp>
        <p:sp>
          <p:nvSpPr>
            <p:cNvPr id="713" name="Google Shape;713;p37"/>
            <p:cNvSpPr/>
            <p:nvPr/>
          </p:nvSpPr>
          <p:spPr>
            <a:xfrm>
              <a:off x="7010190" y="5202021"/>
              <a:ext cx="4919540" cy="1384995"/>
            </a:xfrm>
            <a:prstGeom prst="rect">
              <a:avLst/>
            </a:prstGeom>
            <a:noFill/>
            <a:ln>
              <a:noFill/>
            </a:ln>
          </p:spPr>
          <p:txBody>
            <a:bodyPr spcFirstLastPara="1" wrap="square" lIns="91425" tIns="45700" rIns="91425" bIns="45700" anchor="ctr" anchorCtr="0">
              <a:spAutoFit/>
            </a:bodyPr>
            <a:lstStyle/>
            <a:p>
              <a:pPr marL="219075" marR="0" lvl="1" indent="0" algn="l" rtl="0">
                <a:spcBef>
                  <a:spcPts val="0"/>
                </a:spcBef>
                <a:spcAft>
                  <a:spcPts val="0"/>
                </a:spcAft>
                <a:buNone/>
              </a:pPr>
              <a:r>
                <a:rPr lang="pt-BR" sz="2800" b="0" i="0" u="none" strike="noStrike" cap="none">
                  <a:solidFill>
                    <a:schemeClr val="dk1"/>
                  </a:solidFill>
                  <a:latin typeface="Arial"/>
                  <a:ea typeface="Arial"/>
                  <a:cs typeface="Arial"/>
                  <a:sym typeface="Arial"/>
                </a:rPr>
                <a:t>Interfaces de programação de aplicativos (APIs) para consulta HTTPS</a:t>
              </a:r>
              <a:endParaRPr/>
            </a:p>
          </p:txBody>
        </p:sp>
        <p:pic>
          <p:nvPicPr>
            <p:cNvPr id="714" name="Google Shape;714;p37" descr="aws management console."/>
            <p:cNvPicPr preferRelativeResize="0"/>
            <p:nvPr/>
          </p:nvPicPr>
          <p:blipFill rotWithShape="1">
            <a:blip r:embed="rId4">
              <a:alphaModFix/>
            </a:blip>
            <a:srcRect/>
            <a:stretch/>
          </p:blipFill>
          <p:spPr>
            <a:xfrm>
              <a:off x="5769548" y="1701029"/>
              <a:ext cx="998854" cy="998854"/>
            </a:xfrm>
            <a:prstGeom prst="rect">
              <a:avLst/>
            </a:prstGeom>
            <a:noFill/>
            <a:ln>
              <a:noFill/>
            </a:ln>
          </p:spPr>
        </p:pic>
        <p:pic>
          <p:nvPicPr>
            <p:cNvPr id="715" name="Google Shape;715;p37" descr="command line tools."/>
            <p:cNvPicPr preferRelativeResize="0"/>
            <p:nvPr/>
          </p:nvPicPr>
          <p:blipFill rotWithShape="1">
            <a:blip r:embed="rId5">
              <a:alphaModFix/>
            </a:blip>
            <a:srcRect/>
            <a:stretch/>
          </p:blipFill>
          <p:spPr>
            <a:xfrm>
              <a:off x="5796169" y="2937643"/>
              <a:ext cx="869126" cy="974474"/>
            </a:xfrm>
            <a:prstGeom prst="rect">
              <a:avLst/>
            </a:prstGeom>
            <a:noFill/>
            <a:ln>
              <a:noFill/>
            </a:ln>
          </p:spPr>
        </p:pic>
        <p:pic>
          <p:nvPicPr>
            <p:cNvPr id="716" name="Google Shape;716;p37" descr="Software Development Kits."/>
            <p:cNvPicPr preferRelativeResize="0"/>
            <p:nvPr/>
          </p:nvPicPr>
          <p:blipFill rotWithShape="1">
            <a:blip r:embed="rId6">
              <a:alphaModFix/>
            </a:blip>
            <a:srcRect/>
            <a:stretch/>
          </p:blipFill>
          <p:spPr>
            <a:xfrm>
              <a:off x="5839484" y="4057329"/>
              <a:ext cx="858982" cy="914400"/>
            </a:xfrm>
            <a:prstGeom prst="rect">
              <a:avLst/>
            </a:prstGeom>
            <a:noFill/>
            <a:ln>
              <a:noFill/>
            </a:ln>
          </p:spPr>
        </p:pic>
        <p:pic>
          <p:nvPicPr>
            <p:cNvPr id="717" name="Google Shape;717;p37" descr="APIs."/>
            <p:cNvPicPr preferRelativeResize="0"/>
            <p:nvPr/>
          </p:nvPicPr>
          <p:blipFill rotWithShape="1">
            <a:blip r:embed="rId7">
              <a:alphaModFix/>
            </a:blip>
            <a:srcRect/>
            <a:stretch/>
          </p:blipFill>
          <p:spPr>
            <a:xfrm>
              <a:off x="5674615" y="5262153"/>
              <a:ext cx="1188720" cy="916832"/>
            </a:xfrm>
            <a:prstGeom prst="rect">
              <a:avLst/>
            </a:prstGeom>
            <a:noFill/>
            <a:ln>
              <a:noFill/>
            </a:ln>
          </p:spPr>
        </p:pic>
      </p:grpSp>
      <p:sp>
        <p:nvSpPr>
          <p:cNvPr id="718" name="Google Shape;718;p37"/>
          <p:cNvSpPr txBox="1">
            <a:spLocks noGrp="1"/>
          </p:cNvSpPr>
          <p:nvPr>
            <p:ph type="ftr" idx="11"/>
          </p:nvPr>
        </p:nvSpPr>
        <p:spPr>
          <a:xfrm>
            <a:off x="419100" y="6356350"/>
            <a:ext cx="4512129"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19" name="Google Shape;719;p3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3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Apresentação do AWS Billing and Cost Management</a:t>
            </a:r>
            <a:endParaRPr/>
          </a:p>
        </p:txBody>
      </p:sp>
      <p:pic>
        <p:nvPicPr>
          <p:cNvPr id="725" name="Google Shape;725;p38" descr="AWS Billing and Cost Management icon."/>
          <p:cNvPicPr preferRelativeResize="0">
            <a:picLocks noGrp="1"/>
          </p:cNvPicPr>
          <p:nvPr>
            <p:ph type="body" idx="1"/>
          </p:nvPr>
        </p:nvPicPr>
        <p:blipFill rotWithShape="1">
          <a:blip r:embed="rId3">
            <a:alphaModFix/>
          </a:blip>
          <a:srcRect/>
          <a:stretch/>
        </p:blipFill>
        <p:spPr>
          <a:xfrm>
            <a:off x="4416591" y="1901865"/>
            <a:ext cx="2999875" cy="2999875"/>
          </a:xfrm>
          <a:prstGeom prst="rect">
            <a:avLst/>
          </a:prstGeom>
          <a:noFill/>
          <a:ln>
            <a:noFill/>
          </a:ln>
        </p:spPr>
      </p:pic>
      <p:sp>
        <p:nvSpPr>
          <p:cNvPr id="726" name="Google Shape;726;p38"/>
          <p:cNvSpPr txBox="1">
            <a:spLocks noGrp="1"/>
          </p:cNvSpPr>
          <p:nvPr>
            <p:ph type="ftr" idx="11"/>
          </p:nvPr>
        </p:nvSpPr>
        <p:spPr>
          <a:xfrm>
            <a:off x="419100" y="6356350"/>
            <a:ext cx="48387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27" name="Google Shape;727;p3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3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Painel de faturamento da AWS</a:t>
            </a:r>
            <a:endParaRPr/>
          </a:p>
        </p:txBody>
      </p:sp>
      <p:pic>
        <p:nvPicPr>
          <p:cNvPr id="733" name="Google Shape;733;p39" descr="the AWS Billing dashboard."/>
          <p:cNvPicPr preferRelativeResize="0"/>
          <p:nvPr/>
        </p:nvPicPr>
        <p:blipFill rotWithShape="1">
          <a:blip r:embed="rId3">
            <a:alphaModFix/>
          </a:blip>
          <a:srcRect/>
          <a:stretch/>
        </p:blipFill>
        <p:spPr>
          <a:xfrm>
            <a:off x="903787" y="1322620"/>
            <a:ext cx="10384427" cy="5132533"/>
          </a:xfrm>
          <a:prstGeom prst="rect">
            <a:avLst/>
          </a:prstGeom>
          <a:noFill/>
          <a:ln>
            <a:noFill/>
          </a:ln>
        </p:spPr>
      </p:pic>
      <p:sp>
        <p:nvSpPr>
          <p:cNvPr id="734" name="Google Shape;734;p39"/>
          <p:cNvSpPr txBox="1">
            <a:spLocks noGrp="1"/>
          </p:cNvSpPr>
          <p:nvPr>
            <p:ph type="ftr" idx="11"/>
          </p:nvPr>
        </p:nvSpPr>
        <p:spPr>
          <a:xfrm>
            <a:off x="419100" y="6356350"/>
            <a:ext cx="44141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35" name="Google Shape;735;p3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4"/>
          <p:cNvSpPr txBox="1">
            <a:spLocks noGrp="1"/>
          </p:cNvSpPr>
          <p:nvPr>
            <p:ph type="body" idx="1"/>
          </p:nvPr>
        </p:nvSpPr>
        <p:spPr>
          <a:xfrm>
            <a:off x="419100" y="2554356"/>
            <a:ext cx="9247414"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pt-BR"/>
              <a:t>Módulo 2: Economia e faturamento da nuvem</a:t>
            </a:r>
            <a:endParaRPr/>
          </a:p>
        </p:txBody>
      </p:sp>
      <p:sp>
        <p:nvSpPr>
          <p:cNvPr id="239" name="Google Shape;239;p4"/>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4000"/>
              <a:t>Seção 1: Fundamentos da definição de preço</a:t>
            </a:r>
            <a:endParaRPr/>
          </a:p>
        </p:txBody>
      </p:sp>
      <p:sp>
        <p:nvSpPr>
          <p:cNvPr id="240" name="Google Shape;240;p4"/>
          <p:cNvSpPr txBox="1">
            <a:spLocks noGrp="1"/>
          </p:cNvSpPr>
          <p:nvPr>
            <p:ph type="ftr" idx="11"/>
          </p:nvPr>
        </p:nvSpPr>
        <p:spPr>
          <a:xfrm>
            <a:off x="419100" y="6356350"/>
            <a:ext cx="5393871"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4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Ferramentas</a:t>
            </a:r>
            <a:endParaRPr/>
          </a:p>
        </p:txBody>
      </p:sp>
      <p:grpSp>
        <p:nvGrpSpPr>
          <p:cNvPr id="741" name="Google Shape;741;p40"/>
          <p:cNvGrpSpPr/>
          <p:nvPr/>
        </p:nvGrpSpPr>
        <p:grpSpPr>
          <a:xfrm>
            <a:off x="1555414" y="1392165"/>
            <a:ext cx="10652628" cy="2175034"/>
            <a:chOff x="1555414" y="1392165"/>
            <a:chExt cx="10652628" cy="2175034"/>
          </a:xfrm>
        </p:grpSpPr>
        <p:pic>
          <p:nvPicPr>
            <p:cNvPr id="742" name="Google Shape;742;p40" descr="AWS Budgets icon."/>
            <p:cNvPicPr preferRelativeResize="0"/>
            <p:nvPr/>
          </p:nvPicPr>
          <p:blipFill rotWithShape="1">
            <a:blip r:embed="rId3">
              <a:alphaModFix/>
            </a:blip>
            <a:srcRect/>
            <a:stretch/>
          </p:blipFill>
          <p:spPr>
            <a:xfrm>
              <a:off x="2116245" y="1407580"/>
              <a:ext cx="1669692" cy="1669692"/>
            </a:xfrm>
            <a:prstGeom prst="rect">
              <a:avLst/>
            </a:prstGeom>
            <a:noFill/>
            <a:ln>
              <a:noFill/>
            </a:ln>
          </p:spPr>
        </p:pic>
        <p:sp>
          <p:nvSpPr>
            <p:cNvPr id="743" name="Google Shape;743;p40"/>
            <p:cNvSpPr txBox="1"/>
            <p:nvPr/>
          </p:nvSpPr>
          <p:spPr>
            <a:xfrm>
              <a:off x="1555414" y="3197867"/>
              <a:ext cx="2791647"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b="0" i="0" u="none" strike="noStrike" cap="none">
                  <a:solidFill>
                    <a:schemeClr val="dk1"/>
                  </a:solidFill>
                  <a:latin typeface="Arial"/>
                  <a:ea typeface="Arial"/>
                  <a:cs typeface="Arial"/>
                  <a:sym typeface="Arial"/>
                </a:rPr>
                <a:t>Orçamentos da AWS</a:t>
              </a:r>
              <a:endParaRPr/>
            </a:p>
          </p:txBody>
        </p:sp>
        <p:sp>
          <p:nvSpPr>
            <p:cNvPr id="744" name="Google Shape;744;p40"/>
            <p:cNvSpPr txBox="1"/>
            <p:nvPr/>
          </p:nvSpPr>
          <p:spPr>
            <a:xfrm>
              <a:off x="4347061" y="3165830"/>
              <a:ext cx="4202279"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b="0" i="0" u="none" strike="noStrike" cap="none">
                  <a:solidFill>
                    <a:schemeClr val="dk1"/>
                  </a:solidFill>
                  <a:latin typeface="Arial"/>
                  <a:ea typeface="Arial"/>
                  <a:cs typeface="Arial"/>
                  <a:sym typeface="Arial"/>
                </a:rPr>
                <a:t>Relatórios de custos e uso da AWS</a:t>
              </a:r>
              <a:endParaRPr/>
            </a:p>
          </p:txBody>
        </p:sp>
        <p:pic>
          <p:nvPicPr>
            <p:cNvPr id="745" name="Google Shape;745;p40" descr="AWS Cost and Usage Report icon."/>
            <p:cNvPicPr preferRelativeResize="0"/>
            <p:nvPr/>
          </p:nvPicPr>
          <p:blipFill rotWithShape="1">
            <a:blip r:embed="rId4">
              <a:alphaModFix/>
            </a:blip>
            <a:srcRect/>
            <a:stretch/>
          </p:blipFill>
          <p:spPr>
            <a:xfrm>
              <a:off x="5485087" y="1392165"/>
              <a:ext cx="1669692" cy="1669692"/>
            </a:xfrm>
            <a:prstGeom prst="rect">
              <a:avLst/>
            </a:prstGeom>
            <a:noFill/>
            <a:ln>
              <a:noFill/>
            </a:ln>
          </p:spPr>
        </p:pic>
        <p:sp>
          <p:nvSpPr>
            <p:cNvPr id="746" name="Google Shape;746;p40"/>
            <p:cNvSpPr txBox="1"/>
            <p:nvPr/>
          </p:nvSpPr>
          <p:spPr>
            <a:xfrm>
              <a:off x="7421626" y="3160985"/>
              <a:ext cx="4786416"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b="0" i="0" u="none" strike="noStrike" cap="none">
                  <a:solidFill>
                    <a:schemeClr val="dk1"/>
                  </a:solidFill>
                  <a:latin typeface="Arial"/>
                  <a:ea typeface="Arial"/>
                  <a:cs typeface="Arial"/>
                  <a:sym typeface="Arial"/>
                </a:rPr>
                <a:t>AWS Cost Explorer</a:t>
              </a:r>
              <a:endParaRPr/>
            </a:p>
          </p:txBody>
        </p:sp>
        <p:pic>
          <p:nvPicPr>
            <p:cNvPr id="747" name="Google Shape;747;p40" descr="AWS Cost Explorer icon."/>
            <p:cNvPicPr preferRelativeResize="0"/>
            <p:nvPr/>
          </p:nvPicPr>
          <p:blipFill rotWithShape="1">
            <a:blip r:embed="rId5">
              <a:alphaModFix/>
            </a:blip>
            <a:srcRect/>
            <a:stretch/>
          </p:blipFill>
          <p:spPr>
            <a:xfrm>
              <a:off x="9052939" y="1423288"/>
              <a:ext cx="1669692" cy="1669692"/>
            </a:xfrm>
            <a:prstGeom prst="rect">
              <a:avLst/>
            </a:prstGeom>
            <a:noFill/>
            <a:ln>
              <a:noFill/>
            </a:ln>
          </p:spPr>
        </p:pic>
      </p:grpSp>
      <p:sp>
        <p:nvSpPr>
          <p:cNvPr id="748" name="Google Shape;748;p40"/>
          <p:cNvSpPr txBox="1">
            <a:spLocks noGrp="1"/>
          </p:cNvSpPr>
          <p:nvPr>
            <p:ph type="ftr" idx="11"/>
          </p:nvPr>
        </p:nvSpPr>
        <p:spPr>
          <a:xfrm>
            <a:off x="419100" y="6356350"/>
            <a:ext cx="4348843"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49" name="Google Shape;749;p4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41"/>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Faturas mensais</a:t>
            </a:r>
            <a:endParaRPr/>
          </a:p>
        </p:txBody>
      </p:sp>
      <p:pic>
        <p:nvPicPr>
          <p:cNvPr id="755" name="Google Shape;755;p41" descr="an AWS bill."/>
          <p:cNvPicPr preferRelativeResize="0"/>
          <p:nvPr/>
        </p:nvPicPr>
        <p:blipFill rotWithShape="1">
          <a:blip r:embed="rId3">
            <a:alphaModFix/>
          </a:blip>
          <a:srcRect/>
          <a:stretch/>
        </p:blipFill>
        <p:spPr>
          <a:xfrm>
            <a:off x="794510" y="1314450"/>
            <a:ext cx="10602981" cy="5143499"/>
          </a:xfrm>
          <a:prstGeom prst="rect">
            <a:avLst/>
          </a:prstGeom>
          <a:noFill/>
          <a:ln>
            <a:noFill/>
          </a:ln>
        </p:spPr>
      </p:pic>
      <p:sp>
        <p:nvSpPr>
          <p:cNvPr id="756" name="Google Shape;756;p41"/>
          <p:cNvSpPr txBox="1">
            <a:spLocks noGrp="1"/>
          </p:cNvSpPr>
          <p:nvPr>
            <p:ph type="ftr" idx="11"/>
          </p:nvPr>
        </p:nvSpPr>
        <p:spPr>
          <a:xfrm>
            <a:off x="419100" y="6356350"/>
            <a:ext cx="4397829" cy="50165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57" name="Google Shape;757;p4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4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Cost Explorer</a:t>
            </a:r>
            <a:endParaRPr/>
          </a:p>
        </p:txBody>
      </p:sp>
      <p:pic>
        <p:nvPicPr>
          <p:cNvPr id="763" name="Google Shape;763;p42" descr="the AWS Billing cost explorer."/>
          <p:cNvPicPr preferRelativeResize="0"/>
          <p:nvPr/>
        </p:nvPicPr>
        <p:blipFill rotWithShape="1">
          <a:blip r:embed="rId3">
            <a:alphaModFix/>
          </a:blip>
          <a:srcRect/>
          <a:stretch/>
        </p:blipFill>
        <p:spPr>
          <a:xfrm>
            <a:off x="817956" y="1252090"/>
            <a:ext cx="11091672" cy="5149075"/>
          </a:xfrm>
          <a:prstGeom prst="rect">
            <a:avLst/>
          </a:prstGeom>
          <a:noFill/>
          <a:ln>
            <a:noFill/>
          </a:ln>
        </p:spPr>
      </p:pic>
      <p:sp>
        <p:nvSpPr>
          <p:cNvPr id="764" name="Google Shape;764;p42"/>
          <p:cNvSpPr txBox="1">
            <a:spLocks noGrp="1"/>
          </p:cNvSpPr>
          <p:nvPr>
            <p:ph type="ftr" idx="11"/>
          </p:nvPr>
        </p:nvSpPr>
        <p:spPr>
          <a:xfrm>
            <a:off x="419100" y="6356350"/>
            <a:ext cx="4365171"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65" name="Google Shape;765;p4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4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Preveja e rastreie custos</a:t>
            </a:r>
            <a:endParaRPr/>
          </a:p>
        </p:txBody>
      </p:sp>
      <p:pic>
        <p:nvPicPr>
          <p:cNvPr id="771" name="Google Shape;771;p43" descr="the AWS Billing budgets panel."/>
          <p:cNvPicPr preferRelativeResize="0"/>
          <p:nvPr/>
        </p:nvPicPr>
        <p:blipFill rotWithShape="1">
          <a:blip r:embed="rId3">
            <a:alphaModFix/>
          </a:blip>
          <a:srcRect/>
          <a:stretch/>
        </p:blipFill>
        <p:spPr>
          <a:xfrm>
            <a:off x="983975" y="1413034"/>
            <a:ext cx="10616201" cy="5161373"/>
          </a:xfrm>
          <a:prstGeom prst="rect">
            <a:avLst/>
          </a:prstGeom>
          <a:noFill/>
          <a:ln>
            <a:noFill/>
          </a:ln>
        </p:spPr>
      </p:pic>
      <p:sp>
        <p:nvSpPr>
          <p:cNvPr id="772" name="Google Shape;772;p43"/>
          <p:cNvSpPr txBox="1">
            <a:spLocks noGrp="1"/>
          </p:cNvSpPr>
          <p:nvPr>
            <p:ph type="ftr" idx="11"/>
          </p:nvPr>
        </p:nvSpPr>
        <p:spPr>
          <a:xfrm>
            <a:off x="419100" y="6356350"/>
            <a:ext cx="47244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73" name="Google Shape;773;p4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77"/>
        <p:cNvGrpSpPr/>
        <p:nvPr/>
      </p:nvGrpSpPr>
      <p:grpSpPr>
        <a:xfrm>
          <a:off x="0" y="0"/>
          <a:ext cx="0" cy="0"/>
          <a:chOff x="0" y="0"/>
          <a:chExt cx="0" cy="0"/>
        </a:xfrm>
      </p:grpSpPr>
      <p:sp>
        <p:nvSpPr>
          <p:cNvPr id="778" name="Google Shape;778;p4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Relatórios de uso e de custo</a:t>
            </a:r>
            <a:endParaRPr/>
          </a:p>
        </p:txBody>
      </p:sp>
      <p:pic>
        <p:nvPicPr>
          <p:cNvPr id="779" name="Google Shape;779;p44" descr="the AWS Billing Reports panel."/>
          <p:cNvPicPr preferRelativeResize="0"/>
          <p:nvPr/>
        </p:nvPicPr>
        <p:blipFill rotWithShape="1">
          <a:blip r:embed="rId3">
            <a:alphaModFix/>
          </a:blip>
          <a:srcRect/>
          <a:stretch/>
        </p:blipFill>
        <p:spPr>
          <a:xfrm>
            <a:off x="666716" y="1425442"/>
            <a:ext cx="11381848" cy="4419548"/>
          </a:xfrm>
          <a:prstGeom prst="rect">
            <a:avLst/>
          </a:prstGeom>
          <a:noFill/>
          <a:ln>
            <a:noFill/>
          </a:ln>
        </p:spPr>
      </p:pic>
      <p:sp>
        <p:nvSpPr>
          <p:cNvPr id="780" name="Google Shape;780;p44"/>
          <p:cNvSpPr txBox="1">
            <a:spLocks noGrp="1"/>
          </p:cNvSpPr>
          <p:nvPr>
            <p:ph type="ftr" idx="11"/>
          </p:nvPr>
        </p:nvSpPr>
        <p:spPr>
          <a:xfrm>
            <a:off x="419100" y="6356350"/>
            <a:ext cx="433251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81" name="Google Shape;781;p4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85"/>
        <p:cNvGrpSpPr/>
        <p:nvPr/>
      </p:nvGrpSpPr>
      <p:grpSpPr>
        <a:xfrm>
          <a:off x="0" y="0"/>
          <a:ext cx="0" cy="0"/>
          <a:chOff x="0" y="0"/>
          <a:chExt cx="0" cy="0"/>
        </a:xfrm>
      </p:grpSpPr>
      <p:sp>
        <p:nvSpPr>
          <p:cNvPr id="786" name="Google Shape;786;p45"/>
          <p:cNvSpPr txBox="1">
            <a:spLocks noGrp="1"/>
          </p:cNvSpPr>
          <p:nvPr>
            <p:ph type="ftr" idx="11"/>
          </p:nvPr>
        </p:nvSpPr>
        <p:spPr>
          <a:xfrm>
            <a:off x="7445829" y="6356350"/>
            <a:ext cx="4327071"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pt-BR"/>
              <a:t>© 2019 Amazon Web Services, Inc. ou suas afiliadas. Todos os direitos reservados.</a:t>
            </a:r>
            <a:endParaRPr/>
          </a:p>
        </p:txBody>
      </p:sp>
      <p:sp>
        <p:nvSpPr>
          <p:cNvPr id="787" name="Google Shape;787;p45"/>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200"/>
              <a:buFont typeface="Arial"/>
              <a:buNone/>
            </a:pPr>
            <a:r>
              <a:rPr lang="pt-BR" sz="3200"/>
              <a:t>Demonstração gravada: painel de faturamento da Amazon</a:t>
            </a:r>
            <a:endParaRPr sz="3200"/>
          </a:p>
        </p:txBody>
      </p:sp>
      <p:sp>
        <p:nvSpPr>
          <p:cNvPr id="788" name="Google Shape;788;p45"/>
          <p:cNvSpPr txBox="1">
            <a:spLocks noGrp="1"/>
          </p:cNvSpPr>
          <p:nvPr>
            <p:ph type="sldNum" idx="12"/>
          </p:nvPr>
        </p:nvSpPr>
        <p:spPr>
          <a:xfrm>
            <a:off x="423657"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pt-BR"/>
              <a:t>45</a:t>
            </a:fld>
            <a:endParaRPr/>
          </a:p>
        </p:txBody>
      </p:sp>
      <p:pic>
        <p:nvPicPr>
          <p:cNvPr id="789" name="Google Shape;789;p45">
            <a:hlinkClick r:id="rId3"/>
          </p:cNvPr>
          <p:cNvPicPr preferRelativeResize="0">
            <a:picLocks noGrp="1"/>
          </p:cNvPicPr>
          <p:nvPr>
            <p:ph type="body" idx="1"/>
          </p:nvPr>
        </p:nvPicPr>
        <p:blipFill rotWithShape="1">
          <a:blip r:embed="rId4">
            <a:alphaModFix/>
          </a:blip>
          <a:srcRect/>
          <a:stretch/>
        </p:blipFill>
        <p:spPr>
          <a:xfrm>
            <a:off x="5176911" y="1455648"/>
            <a:ext cx="6958123" cy="3370000"/>
          </a:xfrm>
          <a:prstGeom prst="rect">
            <a:avLst/>
          </a:prstGeom>
          <a:noFill/>
          <a:ln>
            <a:noFill/>
          </a:ln>
        </p:spPr>
      </p:pic>
      <p:sp>
        <p:nvSpPr>
          <p:cNvPr id="790" name="Google Shape;790;p45"/>
          <p:cNvSpPr txBox="1"/>
          <p:nvPr/>
        </p:nvSpPr>
        <p:spPr>
          <a:xfrm>
            <a:off x="6521648" y="2477866"/>
            <a:ext cx="4010281" cy="132556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200"/>
              <a:buFont typeface="Arial"/>
              <a:buNone/>
            </a:pPr>
            <a:r>
              <a:rPr lang="pt-BR" sz="3200" b="0" i="0" u="none" strike="noStrike" cap="none">
                <a:solidFill>
                  <a:schemeClr val="lt1"/>
                </a:solidFill>
                <a:latin typeface="Arial"/>
                <a:ea typeface="Arial"/>
                <a:cs typeface="Arial"/>
                <a:sym typeface="Arial"/>
              </a:rPr>
              <a:t>Demonstração do painel de faturamento da Amazon</a:t>
            </a:r>
            <a:endParaRPr sz="3200" b="0" i="0" u="none" strike="noStrike" cap="none">
              <a:solidFill>
                <a:schemeClr val="lt1"/>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46"/>
          <p:cNvSpPr txBox="1">
            <a:spLocks noGrp="1"/>
          </p:cNvSpPr>
          <p:nvPr>
            <p:ph type="title"/>
          </p:nvPr>
        </p:nvSpPr>
        <p:spPr>
          <a:xfrm>
            <a:off x="419100" y="365125"/>
            <a:ext cx="103251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Demonstração do painel de faturamento</a:t>
            </a:r>
            <a:endParaRPr/>
          </a:p>
        </p:txBody>
      </p:sp>
      <p:pic>
        <p:nvPicPr>
          <p:cNvPr id="797" name="Google Shape;797;p46" descr="the AWS Billing dashboard."/>
          <p:cNvPicPr preferRelativeResize="0">
            <a:picLocks noGrp="1"/>
          </p:cNvPicPr>
          <p:nvPr>
            <p:ph type="body" idx="4294967295"/>
          </p:nvPr>
        </p:nvPicPr>
        <p:blipFill rotWithShape="1">
          <a:blip r:embed="rId3">
            <a:alphaModFix/>
          </a:blip>
          <a:srcRect/>
          <a:stretch/>
        </p:blipFill>
        <p:spPr>
          <a:xfrm>
            <a:off x="2279176" y="1352968"/>
            <a:ext cx="7319932" cy="4283379"/>
          </a:xfrm>
          <a:prstGeom prst="rect">
            <a:avLst/>
          </a:prstGeom>
          <a:noFill/>
          <a:ln>
            <a:noFill/>
          </a:ln>
        </p:spPr>
      </p:pic>
      <p:sp>
        <p:nvSpPr>
          <p:cNvPr id="798" name="Google Shape;798;p46"/>
          <p:cNvSpPr txBox="1">
            <a:spLocks noGrp="1"/>
          </p:cNvSpPr>
          <p:nvPr>
            <p:ph type="ftr" idx="11"/>
          </p:nvPr>
        </p:nvSpPr>
        <p:spPr>
          <a:xfrm>
            <a:off x="419100" y="6356350"/>
            <a:ext cx="44141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799" name="Google Shape;799;p4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47"/>
          <p:cNvSpPr txBox="1">
            <a:spLocks noGrp="1"/>
          </p:cNvSpPr>
          <p:nvPr>
            <p:ph type="body" idx="1"/>
          </p:nvPr>
        </p:nvSpPr>
        <p:spPr>
          <a:xfrm>
            <a:off x="419100" y="2554356"/>
            <a:ext cx="9247414"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pt-BR"/>
              <a:t>Módulo 2: Economia e faturamento da nuvem</a:t>
            </a:r>
            <a:endParaRPr/>
          </a:p>
        </p:txBody>
      </p:sp>
      <p:sp>
        <p:nvSpPr>
          <p:cNvPr id="806" name="Google Shape;806;p47"/>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4000"/>
              <a:t>Seção 4: Suporte técnico </a:t>
            </a:r>
            <a:endParaRPr/>
          </a:p>
        </p:txBody>
      </p:sp>
      <p:sp>
        <p:nvSpPr>
          <p:cNvPr id="807" name="Google Shape;807;p47"/>
          <p:cNvSpPr txBox="1">
            <a:spLocks noGrp="1"/>
          </p:cNvSpPr>
          <p:nvPr>
            <p:ph type="ftr" idx="11"/>
          </p:nvPr>
        </p:nvSpPr>
        <p:spPr>
          <a:xfrm>
            <a:off x="419100" y="6356350"/>
            <a:ext cx="444681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4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AWS Support</a:t>
            </a:r>
            <a:endParaRPr/>
          </a:p>
        </p:txBody>
      </p:sp>
      <p:sp>
        <p:nvSpPr>
          <p:cNvPr id="813" name="Google Shape;813;p48"/>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460375" lvl="0" indent="-460375" algn="l" rtl="0">
              <a:lnSpc>
                <a:spcPct val="90000"/>
              </a:lnSpc>
              <a:spcBef>
                <a:spcPts val="0"/>
              </a:spcBef>
              <a:spcAft>
                <a:spcPts val="0"/>
              </a:spcAft>
              <a:buClr>
                <a:schemeClr val="dk1"/>
              </a:buClr>
              <a:buSzPts val="2800"/>
              <a:buChar char="•"/>
            </a:pPr>
            <a:r>
              <a:rPr lang="pt-BR"/>
              <a:t>Fornece uma combinação única de ferramentas/</a:t>
            </a:r>
            <a:br>
              <a:rPr lang="pt-BR"/>
            </a:br>
            <a:r>
              <a:rPr lang="pt-BR"/>
              <a:t>especialização</a:t>
            </a:r>
            <a:endParaRPr/>
          </a:p>
          <a:p>
            <a:pPr marL="922338" lvl="1" indent="-465138" algn="l" rtl="0">
              <a:lnSpc>
                <a:spcPct val="90000"/>
              </a:lnSpc>
              <a:spcBef>
                <a:spcPts val="1100"/>
              </a:spcBef>
              <a:spcAft>
                <a:spcPts val="0"/>
              </a:spcAft>
              <a:buClr>
                <a:schemeClr val="dk1"/>
              </a:buClr>
              <a:buSzPts val="2400"/>
              <a:buChar char="•"/>
            </a:pPr>
            <a:r>
              <a:rPr lang="pt-BR"/>
              <a:t>AWS Support </a:t>
            </a:r>
            <a:endParaRPr/>
          </a:p>
          <a:p>
            <a:pPr marL="922338" lvl="1" indent="-465138" algn="l" rtl="0">
              <a:lnSpc>
                <a:spcPct val="90000"/>
              </a:lnSpc>
              <a:spcBef>
                <a:spcPts val="1100"/>
              </a:spcBef>
              <a:spcAft>
                <a:spcPts val="0"/>
              </a:spcAft>
              <a:buClr>
                <a:schemeClr val="dk1"/>
              </a:buClr>
              <a:buSzPts val="2400"/>
              <a:buChar char="•"/>
            </a:pPr>
            <a:r>
              <a:rPr lang="pt-BR"/>
              <a:t>Planos do AWS Support</a:t>
            </a:r>
            <a:endParaRPr/>
          </a:p>
          <a:p>
            <a:pPr marL="465138" lvl="0" indent="-465138" algn="l" rtl="0">
              <a:lnSpc>
                <a:spcPct val="90000"/>
              </a:lnSpc>
              <a:spcBef>
                <a:spcPts val="1600"/>
              </a:spcBef>
              <a:spcAft>
                <a:spcPts val="0"/>
              </a:spcAft>
              <a:buClr>
                <a:schemeClr val="dk1"/>
              </a:buClr>
              <a:buSzPts val="2800"/>
              <a:buChar char="•"/>
            </a:pPr>
            <a:r>
              <a:rPr lang="pt-BR"/>
              <a:t>O suporte é fornecido para:</a:t>
            </a:r>
            <a:endParaRPr/>
          </a:p>
          <a:p>
            <a:pPr marL="917575" lvl="1" indent="-460375" algn="l" rtl="0">
              <a:lnSpc>
                <a:spcPct val="90000"/>
              </a:lnSpc>
              <a:spcBef>
                <a:spcPts val="1100"/>
              </a:spcBef>
              <a:spcAft>
                <a:spcPts val="0"/>
              </a:spcAft>
              <a:buClr>
                <a:schemeClr val="dk1"/>
              </a:buClr>
              <a:buSzPts val="2400"/>
              <a:buChar char="•"/>
            </a:pPr>
            <a:r>
              <a:rPr lang="pt-BR"/>
              <a:t>Experimentação com a AWS</a:t>
            </a:r>
            <a:endParaRPr/>
          </a:p>
          <a:p>
            <a:pPr marL="917575" lvl="1" indent="-460375" algn="l" rtl="0">
              <a:lnSpc>
                <a:spcPct val="90000"/>
              </a:lnSpc>
              <a:spcBef>
                <a:spcPts val="1100"/>
              </a:spcBef>
              <a:spcAft>
                <a:spcPts val="0"/>
              </a:spcAft>
              <a:buClr>
                <a:schemeClr val="dk1"/>
              </a:buClr>
              <a:buSzPts val="2400"/>
              <a:buChar char="•"/>
            </a:pPr>
            <a:r>
              <a:rPr lang="pt-BR"/>
              <a:t>Uso da AWS na produção</a:t>
            </a:r>
            <a:endParaRPr/>
          </a:p>
          <a:p>
            <a:pPr marL="917575" lvl="1" indent="-460375" algn="l" rtl="0">
              <a:lnSpc>
                <a:spcPct val="90000"/>
              </a:lnSpc>
              <a:spcBef>
                <a:spcPts val="1100"/>
              </a:spcBef>
              <a:spcAft>
                <a:spcPts val="0"/>
              </a:spcAft>
              <a:buClr>
                <a:schemeClr val="dk1"/>
              </a:buClr>
              <a:buSzPts val="2400"/>
              <a:buChar char="•"/>
            </a:pPr>
            <a:r>
              <a:rPr lang="pt-BR"/>
              <a:t>Processos de negócios críticos que utilizam AWS</a:t>
            </a:r>
            <a:endParaRPr/>
          </a:p>
          <a:p>
            <a:pPr marL="465138" lvl="0" indent="-287338" algn="l" rtl="0">
              <a:lnSpc>
                <a:spcPct val="90000"/>
              </a:lnSpc>
              <a:spcBef>
                <a:spcPts val="1600"/>
              </a:spcBef>
              <a:spcAft>
                <a:spcPts val="0"/>
              </a:spcAft>
              <a:buClr>
                <a:schemeClr val="dk1"/>
              </a:buClr>
              <a:buSzPts val="2800"/>
              <a:buNone/>
            </a:pPr>
            <a:endParaRPr/>
          </a:p>
          <a:p>
            <a:pPr marL="465138" lvl="0" indent="-287338" algn="l" rtl="0">
              <a:lnSpc>
                <a:spcPct val="90000"/>
              </a:lnSpc>
              <a:spcBef>
                <a:spcPts val="1000"/>
              </a:spcBef>
              <a:spcAft>
                <a:spcPts val="0"/>
              </a:spcAft>
              <a:buClr>
                <a:schemeClr val="dk1"/>
              </a:buClr>
              <a:buSzPts val="2800"/>
              <a:buNone/>
            </a:pPr>
            <a:endParaRPr/>
          </a:p>
        </p:txBody>
      </p:sp>
      <p:pic>
        <p:nvPicPr>
          <p:cNvPr id="814" name="Google Shape;814;p48" descr="tools."/>
          <p:cNvPicPr preferRelativeResize="0"/>
          <p:nvPr/>
        </p:nvPicPr>
        <p:blipFill rotWithShape="1">
          <a:blip r:embed="rId3">
            <a:alphaModFix/>
          </a:blip>
          <a:srcRect/>
          <a:stretch/>
        </p:blipFill>
        <p:spPr>
          <a:xfrm>
            <a:off x="9875520" y="1463040"/>
            <a:ext cx="2057400" cy="2057400"/>
          </a:xfrm>
          <a:prstGeom prst="rect">
            <a:avLst/>
          </a:prstGeom>
          <a:noFill/>
          <a:ln>
            <a:noFill/>
          </a:ln>
        </p:spPr>
      </p:pic>
      <p:sp>
        <p:nvSpPr>
          <p:cNvPr id="815" name="Google Shape;815;p48"/>
          <p:cNvSpPr txBox="1">
            <a:spLocks noGrp="1"/>
          </p:cNvSpPr>
          <p:nvPr>
            <p:ph type="ftr" idx="11"/>
          </p:nvPr>
        </p:nvSpPr>
        <p:spPr>
          <a:xfrm>
            <a:off x="419100" y="6356350"/>
            <a:ext cx="46427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816" name="Google Shape;816;p4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AWS Support</a:t>
            </a:r>
            <a:endParaRPr/>
          </a:p>
        </p:txBody>
      </p:sp>
      <p:sp>
        <p:nvSpPr>
          <p:cNvPr id="822" name="Google Shape;822;p49"/>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pt-BR"/>
              <a:t>Orientações proativas</a:t>
            </a:r>
            <a:endParaRPr/>
          </a:p>
          <a:p>
            <a:pPr marL="685800" lvl="1" indent="-228600" algn="l" rtl="0">
              <a:lnSpc>
                <a:spcPct val="90000"/>
              </a:lnSpc>
              <a:spcBef>
                <a:spcPts val="500"/>
              </a:spcBef>
              <a:spcAft>
                <a:spcPts val="0"/>
              </a:spcAft>
              <a:buClr>
                <a:schemeClr val="dk1"/>
              </a:buClr>
              <a:buSzPts val="2400"/>
              <a:buChar char="•"/>
            </a:pPr>
            <a:r>
              <a:rPr lang="pt-BR"/>
              <a:t>Gerente técnico de conta (TAM)</a:t>
            </a:r>
            <a:endParaRPr/>
          </a:p>
          <a:p>
            <a:pPr marL="228600" lvl="0" indent="-228600" algn="l" rtl="0">
              <a:lnSpc>
                <a:spcPct val="90000"/>
              </a:lnSpc>
              <a:spcBef>
                <a:spcPts val="1000"/>
              </a:spcBef>
              <a:spcAft>
                <a:spcPts val="0"/>
              </a:spcAft>
              <a:buClr>
                <a:schemeClr val="dk1"/>
              </a:buClr>
              <a:buSzPts val="2800"/>
              <a:buChar char="•"/>
            </a:pPr>
            <a:r>
              <a:rPr lang="pt-BR"/>
              <a:t>Melhores práticas:</a:t>
            </a:r>
            <a:endParaRPr/>
          </a:p>
          <a:p>
            <a:pPr marL="685800" lvl="1" indent="-228600" algn="l" rtl="0">
              <a:lnSpc>
                <a:spcPct val="90000"/>
              </a:lnSpc>
              <a:spcBef>
                <a:spcPts val="500"/>
              </a:spcBef>
              <a:spcAft>
                <a:spcPts val="0"/>
              </a:spcAft>
              <a:buClr>
                <a:schemeClr val="dk1"/>
              </a:buClr>
              <a:buSzPts val="2400"/>
              <a:buChar char="•"/>
            </a:pPr>
            <a:r>
              <a:rPr lang="pt-BR"/>
              <a:t>AWS Trusted Advisor</a:t>
            </a:r>
            <a:endParaRPr/>
          </a:p>
          <a:p>
            <a:pPr marL="228600" lvl="0" indent="-228600" algn="l" rtl="0">
              <a:lnSpc>
                <a:spcPct val="90000"/>
              </a:lnSpc>
              <a:spcBef>
                <a:spcPts val="1000"/>
              </a:spcBef>
              <a:spcAft>
                <a:spcPts val="0"/>
              </a:spcAft>
              <a:buClr>
                <a:schemeClr val="dk1"/>
              </a:buClr>
              <a:buSzPts val="2800"/>
              <a:buChar char="•"/>
            </a:pPr>
            <a:r>
              <a:rPr lang="pt-BR"/>
              <a:t>Assistência à conta </a:t>
            </a:r>
            <a:endParaRPr/>
          </a:p>
          <a:p>
            <a:pPr marL="685800" lvl="1" indent="-228600" algn="l" rtl="0">
              <a:lnSpc>
                <a:spcPct val="90000"/>
              </a:lnSpc>
              <a:spcBef>
                <a:spcPts val="500"/>
              </a:spcBef>
              <a:spcAft>
                <a:spcPts val="0"/>
              </a:spcAft>
              <a:buClr>
                <a:schemeClr val="dk1"/>
              </a:buClr>
              <a:buSzPts val="2400"/>
              <a:buChar char="•"/>
            </a:pPr>
            <a:r>
              <a:rPr lang="pt-BR"/>
              <a:t>AWS Support Concierge</a:t>
            </a:r>
            <a:endParaRPr/>
          </a:p>
          <a:p>
            <a:pPr marL="228600" lvl="0" indent="-50800" algn="l" rtl="0">
              <a:lnSpc>
                <a:spcPct val="90000"/>
              </a:lnSpc>
              <a:spcBef>
                <a:spcPts val="1000"/>
              </a:spcBef>
              <a:spcAft>
                <a:spcPts val="0"/>
              </a:spcAft>
              <a:buClr>
                <a:schemeClr val="dk1"/>
              </a:buClr>
              <a:buSzPts val="2800"/>
              <a:buNone/>
            </a:pPr>
            <a:endParaRPr/>
          </a:p>
        </p:txBody>
      </p:sp>
      <p:pic>
        <p:nvPicPr>
          <p:cNvPr id="823" name="Google Shape;823;p49"/>
          <p:cNvPicPr preferRelativeResize="0">
            <a:picLocks noGrp="1"/>
          </p:cNvPicPr>
          <p:nvPr>
            <p:ph type="body" idx="2"/>
          </p:nvPr>
        </p:nvPicPr>
        <p:blipFill rotWithShape="1">
          <a:blip r:embed="rId3">
            <a:alphaModFix/>
          </a:blip>
          <a:srcRect/>
          <a:stretch/>
        </p:blipFill>
        <p:spPr>
          <a:xfrm>
            <a:off x="7237553" y="1524000"/>
            <a:ext cx="3522381" cy="4649788"/>
          </a:xfrm>
          <a:prstGeom prst="rect">
            <a:avLst/>
          </a:prstGeom>
          <a:noFill/>
          <a:ln>
            <a:noFill/>
          </a:ln>
        </p:spPr>
      </p:pic>
      <p:sp>
        <p:nvSpPr>
          <p:cNvPr id="824" name="Google Shape;824;p49"/>
          <p:cNvSpPr txBox="1">
            <a:spLocks noGrp="1"/>
          </p:cNvSpPr>
          <p:nvPr>
            <p:ph type="ftr" idx="11"/>
          </p:nvPr>
        </p:nvSpPr>
        <p:spPr>
          <a:xfrm>
            <a:off x="419100" y="6356350"/>
            <a:ext cx="4463143"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825" name="Google Shape;825;p4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Modelo de definição de preço da AWS</a:t>
            </a:r>
            <a:endParaRPr/>
          </a:p>
        </p:txBody>
      </p:sp>
      <p:sp>
        <p:nvSpPr>
          <p:cNvPr id="246" name="Google Shape;246;p5"/>
          <p:cNvSpPr txBox="1">
            <a:spLocks noGrp="1"/>
          </p:cNvSpPr>
          <p:nvPr>
            <p:ph type="body" idx="1"/>
          </p:nvPr>
        </p:nvSpPr>
        <p:spPr>
          <a:xfrm>
            <a:off x="1140767" y="1340849"/>
            <a:ext cx="9651419" cy="474119"/>
          </a:xfrm>
          <a:prstGeom prst="rect">
            <a:avLst/>
          </a:prstGeom>
          <a:noFill/>
          <a:ln>
            <a:noFill/>
          </a:ln>
        </p:spPr>
        <p:txBody>
          <a:bodyPr spcFirstLastPara="1" wrap="square" lIns="91425" tIns="45700" rIns="91425" bIns="45700" anchor="t" anchorCtr="0">
            <a:normAutofit fontScale="92500" lnSpcReduction="10000"/>
          </a:bodyPr>
          <a:lstStyle/>
          <a:p>
            <a:pPr marL="0" lvl="0" indent="0" algn="ctr" rtl="0">
              <a:lnSpc>
                <a:spcPct val="90000"/>
              </a:lnSpc>
              <a:spcBef>
                <a:spcPts val="0"/>
              </a:spcBef>
              <a:spcAft>
                <a:spcPts val="0"/>
              </a:spcAft>
              <a:buClr>
                <a:schemeClr val="dk1"/>
              </a:buClr>
              <a:buSzPct val="100000"/>
              <a:buNone/>
            </a:pPr>
            <a:r>
              <a:rPr lang="pt-BR" sz="3200"/>
              <a:t>Três fatores fundamentais de custo com a AWS</a:t>
            </a:r>
            <a:endParaRPr sz="3200"/>
          </a:p>
        </p:txBody>
      </p:sp>
      <p:grpSp>
        <p:nvGrpSpPr>
          <p:cNvPr id="247" name="Google Shape;247;p5" descr="the three fundamental drivers of cost with AWS."/>
          <p:cNvGrpSpPr/>
          <p:nvPr/>
        </p:nvGrpSpPr>
        <p:grpSpPr>
          <a:xfrm>
            <a:off x="331061" y="2300242"/>
            <a:ext cx="11441839" cy="2980773"/>
            <a:chOff x="331061" y="2300242"/>
            <a:chExt cx="11441839" cy="2980773"/>
          </a:xfrm>
        </p:grpSpPr>
        <p:grpSp>
          <p:nvGrpSpPr>
            <p:cNvPr id="248" name="Google Shape;248;p5"/>
            <p:cNvGrpSpPr/>
            <p:nvPr/>
          </p:nvGrpSpPr>
          <p:grpSpPr>
            <a:xfrm>
              <a:off x="331061" y="2300242"/>
              <a:ext cx="11441839" cy="2891005"/>
              <a:chOff x="331061" y="2300242"/>
              <a:chExt cx="11441839" cy="2891005"/>
            </a:xfrm>
          </p:grpSpPr>
          <p:sp>
            <p:nvSpPr>
              <p:cNvPr id="249" name="Google Shape;249;p5"/>
              <p:cNvSpPr/>
              <p:nvPr/>
            </p:nvSpPr>
            <p:spPr>
              <a:xfrm>
                <a:off x="331061" y="2300242"/>
                <a:ext cx="3580781" cy="2888239"/>
              </a:xfrm>
              <a:prstGeom prst="roundRect">
                <a:avLst>
                  <a:gd name="adj" fmla="val 8598"/>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sp>
            <p:nvSpPr>
              <p:cNvPr id="250" name="Google Shape;250;p5"/>
              <p:cNvSpPr/>
              <p:nvPr/>
            </p:nvSpPr>
            <p:spPr>
              <a:xfrm>
                <a:off x="4261590" y="2303008"/>
                <a:ext cx="3580781" cy="2888239"/>
              </a:xfrm>
              <a:prstGeom prst="roundRect">
                <a:avLst>
                  <a:gd name="adj" fmla="val 8598"/>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sp>
            <p:nvSpPr>
              <p:cNvPr id="251" name="Google Shape;251;p5"/>
              <p:cNvSpPr/>
              <p:nvPr/>
            </p:nvSpPr>
            <p:spPr>
              <a:xfrm>
                <a:off x="8192119" y="2303008"/>
                <a:ext cx="3580781" cy="2888239"/>
              </a:xfrm>
              <a:prstGeom prst="roundRect">
                <a:avLst>
                  <a:gd name="adj" fmla="val 8598"/>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grpSp>
        <p:sp>
          <p:nvSpPr>
            <p:cNvPr id="252" name="Google Shape;252;p5"/>
            <p:cNvSpPr txBox="1"/>
            <p:nvPr/>
          </p:nvSpPr>
          <p:spPr>
            <a:xfrm>
              <a:off x="1312416" y="2506173"/>
              <a:ext cx="1618072" cy="627864"/>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2400" b="1" i="0" u="none" strike="noStrike" cap="none">
                  <a:solidFill>
                    <a:schemeClr val="accent5"/>
                  </a:solidFill>
                  <a:latin typeface="Arial"/>
                  <a:ea typeface="Arial"/>
                  <a:cs typeface="Arial"/>
                  <a:sym typeface="Arial"/>
                </a:rPr>
                <a:t>Computação</a:t>
              </a:r>
              <a:endParaRPr/>
            </a:p>
          </p:txBody>
        </p:sp>
        <p:sp>
          <p:nvSpPr>
            <p:cNvPr id="253" name="Google Shape;253;p5" descr="Compute charges"/>
            <p:cNvSpPr txBox="1"/>
            <p:nvPr/>
          </p:nvSpPr>
          <p:spPr>
            <a:xfrm>
              <a:off x="331061" y="3046557"/>
              <a:ext cx="3762541" cy="1809726"/>
            </a:xfrm>
            <a:prstGeom prst="rect">
              <a:avLst/>
            </a:prstGeom>
            <a:noFill/>
            <a:ln>
              <a:noFill/>
            </a:ln>
          </p:spPr>
          <p:txBody>
            <a:bodyPr spcFirstLastPara="1" wrap="square" lIns="182875" tIns="146300" rIns="182875" bIns="146300" anchor="t" anchorCtr="0">
              <a:spAutoFit/>
            </a:bodyPr>
            <a:lstStyle/>
            <a:p>
              <a:pPr marL="290513" marR="0" lvl="0" indent="-290513" algn="l" rtl="0">
                <a:lnSpc>
                  <a:spcPct val="90000"/>
                </a:lnSpc>
                <a:spcBef>
                  <a:spcPts val="0"/>
                </a:spcBef>
                <a:spcAft>
                  <a:spcPts val="0"/>
                </a:spcAft>
                <a:buClr>
                  <a:schemeClr val="dk1"/>
                </a:buClr>
                <a:buSzPts val="1800"/>
                <a:buFont typeface="Arial"/>
                <a:buChar char="•"/>
              </a:pPr>
              <a:r>
                <a:rPr lang="pt-BR" sz="2000" b="0" i="0" u="none" strike="noStrike" cap="none">
                  <a:solidFill>
                    <a:schemeClr val="dk1"/>
                  </a:solidFill>
                  <a:latin typeface="Arial"/>
                  <a:ea typeface="Arial"/>
                  <a:cs typeface="Arial"/>
                  <a:sym typeface="Arial"/>
                </a:rPr>
                <a:t>Cobrado por hora/segundo*</a:t>
              </a:r>
              <a:endParaRPr/>
            </a:p>
            <a:p>
              <a:pPr marL="290513" marR="0" lvl="0" indent="-290513" algn="l" rtl="0">
                <a:lnSpc>
                  <a:spcPct val="90000"/>
                </a:lnSpc>
                <a:spcBef>
                  <a:spcPts val="1200"/>
                </a:spcBef>
                <a:spcAft>
                  <a:spcPts val="0"/>
                </a:spcAft>
                <a:buClr>
                  <a:schemeClr val="dk1"/>
                </a:buClr>
                <a:buSzPts val="1800"/>
                <a:buFont typeface="Arial"/>
                <a:buChar char="•"/>
              </a:pPr>
              <a:r>
                <a:rPr lang="pt-BR" sz="2000" b="0" i="0" u="none" strike="noStrike" cap="none">
                  <a:solidFill>
                    <a:schemeClr val="dk1"/>
                  </a:solidFill>
                  <a:latin typeface="Arial"/>
                  <a:ea typeface="Arial"/>
                  <a:cs typeface="Arial"/>
                  <a:sym typeface="Arial"/>
                </a:rPr>
                <a:t>Varia por tipo de instância</a:t>
              </a:r>
              <a:endParaRPr/>
            </a:p>
            <a:p>
              <a:pPr marL="290513" marR="0" lvl="0" indent="-176213" algn="l" rtl="0">
                <a:lnSpc>
                  <a:spcPct val="90000"/>
                </a:lnSpc>
                <a:spcBef>
                  <a:spcPts val="1200"/>
                </a:spcBef>
                <a:spcAft>
                  <a:spcPts val="0"/>
                </a:spcAft>
                <a:buClr>
                  <a:schemeClr val="dk1"/>
                </a:buClr>
                <a:buSzPts val="1800"/>
                <a:buFont typeface="Arial"/>
                <a:buNone/>
              </a:pPr>
              <a:endParaRPr sz="2000" b="0" i="0" u="none" strike="noStrike" cap="none">
                <a:solidFill>
                  <a:schemeClr val="dk1"/>
                </a:solidFill>
                <a:latin typeface="Arial"/>
                <a:ea typeface="Arial"/>
                <a:cs typeface="Arial"/>
                <a:sym typeface="Arial"/>
              </a:endParaRPr>
            </a:p>
            <a:p>
              <a:pPr marL="280988" marR="0" lvl="0" indent="0" algn="l" rtl="0">
                <a:lnSpc>
                  <a:spcPct val="90000"/>
                </a:lnSpc>
                <a:spcBef>
                  <a:spcPts val="1200"/>
                </a:spcBef>
                <a:spcAft>
                  <a:spcPts val="0"/>
                </a:spcAft>
                <a:buClr>
                  <a:schemeClr val="dk1"/>
                </a:buClr>
                <a:buSzPts val="1440"/>
                <a:buFont typeface="Arial"/>
                <a:buNone/>
              </a:pPr>
              <a:r>
                <a:rPr lang="pt-BR" sz="1600" b="0" i="0" u="none" strike="noStrike" cap="none">
                  <a:solidFill>
                    <a:schemeClr val="dk1"/>
                  </a:solidFill>
                  <a:latin typeface="Arial"/>
                  <a:ea typeface="Arial"/>
                  <a:cs typeface="Arial"/>
                  <a:sym typeface="Arial"/>
                </a:rPr>
                <a:t>*Somente Linux</a:t>
              </a:r>
              <a:endParaRPr/>
            </a:p>
          </p:txBody>
        </p:sp>
        <p:sp>
          <p:nvSpPr>
            <p:cNvPr id="254" name="Google Shape;254;p5"/>
            <p:cNvSpPr txBox="1"/>
            <p:nvPr/>
          </p:nvSpPr>
          <p:spPr>
            <a:xfrm>
              <a:off x="5339124" y="2506173"/>
              <a:ext cx="1425711" cy="627864"/>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2400" b="1" i="0" u="none" strike="noStrike" cap="none">
                  <a:solidFill>
                    <a:schemeClr val="dk2"/>
                  </a:solidFill>
                  <a:latin typeface="Arial"/>
                  <a:ea typeface="Arial"/>
                  <a:cs typeface="Arial"/>
                  <a:sym typeface="Arial"/>
                </a:rPr>
                <a:t>Armazenamento</a:t>
              </a:r>
              <a:endParaRPr/>
            </a:p>
          </p:txBody>
        </p:sp>
        <p:sp>
          <p:nvSpPr>
            <p:cNvPr id="255" name="Google Shape;255;p5" descr="Storage charges."/>
            <p:cNvSpPr txBox="1"/>
            <p:nvPr/>
          </p:nvSpPr>
          <p:spPr>
            <a:xfrm>
              <a:off x="4227023" y="3046557"/>
              <a:ext cx="3702753" cy="572464"/>
            </a:xfrm>
            <a:prstGeom prst="rect">
              <a:avLst/>
            </a:prstGeom>
            <a:noFill/>
            <a:ln>
              <a:noFill/>
            </a:ln>
          </p:spPr>
          <p:txBody>
            <a:bodyPr spcFirstLastPara="1" wrap="square" lIns="182875" tIns="146300" rIns="182875" bIns="146300" anchor="t" anchorCtr="0">
              <a:spAutoFit/>
            </a:bodyPr>
            <a:lstStyle/>
            <a:p>
              <a:pPr marL="290513" marR="0" lvl="0" indent="-290513" algn="l" rtl="0">
                <a:lnSpc>
                  <a:spcPct val="90000"/>
                </a:lnSpc>
                <a:spcBef>
                  <a:spcPts val="0"/>
                </a:spcBef>
                <a:spcAft>
                  <a:spcPts val="0"/>
                </a:spcAft>
                <a:buClr>
                  <a:schemeClr val="dk1"/>
                </a:buClr>
                <a:buSzPts val="1800"/>
                <a:buFont typeface="Arial"/>
                <a:buChar char="•"/>
              </a:pPr>
              <a:r>
                <a:rPr lang="pt-BR" sz="2000" b="0" i="0" u="none" strike="noStrike" cap="none">
                  <a:solidFill>
                    <a:schemeClr val="dk1"/>
                  </a:solidFill>
                  <a:latin typeface="Arial"/>
                  <a:ea typeface="Arial"/>
                  <a:cs typeface="Arial"/>
                  <a:sym typeface="Arial"/>
                </a:rPr>
                <a:t>Cobrado normalmente por GB</a:t>
              </a:r>
              <a:endParaRPr/>
            </a:p>
          </p:txBody>
        </p:sp>
        <p:sp>
          <p:nvSpPr>
            <p:cNvPr id="256" name="Google Shape;256;p5"/>
            <p:cNvSpPr txBox="1"/>
            <p:nvPr/>
          </p:nvSpPr>
          <p:spPr>
            <a:xfrm>
              <a:off x="8913788" y="2506173"/>
              <a:ext cx="2137445" cy="627864"/>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2400" b="1" i="0" u="none" strike="noStrike" cap="none">
                  <a:solidFill>
                    <a:schemeClr val="accent6"/>
                  </a:solidFill>
                  <a:latin typeface="Arial"/>
                  <a:ea typeface="Arial"/>
                  <a:cs typeface="Arial"/>
                  <a:sym typeface="Arial"/>
                </a:rPr>
                <a:t>Transferência de dados</a:t>
              </a:r>
              <a:endParaRPr/>
            </a:p>
          </p:txBody>
        </p:sp>
        <p:sp>
          <p:nvSpPr>
            <p:cNvPr id="257" name="Google Shape;257;p5" descr="Data transfer charges."/>
            <p:cNvSpPr txBox="1"/>
            <p:nvPr/>
          </p:nvSpPr>
          <p:spPr>
            <a:xfrm>
              <a:off x="8192119" y="3046557"/>
              <a:ext cx="3384838" cy="2234458"/>
            </a:xfrm>
            <a:prstGeom prst="rect">
              <a:avLst/>
            </a:prstGeom>
            <a:noFill/>
            <a:ln>
              <a:noFill/>
            </a:ln>
          </p:spPr>
          <p:txBody>
            <a:bodyPr spcFirstLastPara="1" wrap="square" lIns="182875" tIns="146300" rIns="182875" bIns="146300" anchor="t" anchorCtr="0">
              <a:spAutoFit/>
            </a:bodyPr>
            <a:lstStyle/>
            <a:p>
              <a:pPr marL="290513" marR="0" lvl="0" indent="-290513" algn="l" rtl="0">
                <a:lnSpc>
                  <a:spcPct val="90000"/>
                </a:lnSpc>
                <a:spcBef>
                  <a:spcPts val="0"/>
                </a:spcBef>
                <a:spcAft>
                  <a:spcPts val="0"/>
                </a:spcAft>
                <a:buClr>
                  <a:schemeClr val="dk1"/>
                </a:buClr>
                <a:buSzPts val="1800"/>
                <a:buFont typeface="Arial"/>
                <a:buChar char="•"/>
              </a:pPr>
              <a:r>
                <a:rPr lang="pt-BR" sz="2000" b="0" i="0" u="none" strike="noStrike" cap="none">
                  <a:solidFill>
                    <a:schemeClr val="dk1"/>
                  </a:solidFill>
                  <a:latin typeface="Arial"/>
                  <a:ea typeface="Arial"/>
                  <a:cs typeface="Arial"/>
                  <a:sym typeface="Arial"/>
                </a:rPr>
                <a:t>A saída é agregada </a:t>
              </a:r>
              <a:br>
                <a:rPr lang="pt-BR" sz="2000" b="0" i="0" u="none" strike="noStrike" cap="none">
                  <a:solidFill>
                    <a:schemeClr val="dk1"/>
                  </a:solidFill>
                  <a:latin typeface="Arial"/>
                  <a:ea typeface="Arial"/>
                  <a:cs typeface="Arial"/>
                  <a:sym typeface="Arial"/>
                </a:rPr>
              </a:br>
              <a:r>
                <a:rPr lang="pt-BR" sz="2000" b="0" i="0" u="none" strike="noStrike" cap="none">
                  <a:solidFill>
                    <a:schemeClr val="dk1"/>
                  </a:solidFill>
                  <a:latin typeface="Arial"/>
                  <a:ea typeface="Arial"/>
                  <a:cs typeface="Arial"/>
                  <a:sym typeface="Arial"/>
                </a:rPr>
                <a:t>e cobrada</a:t>
              </a:r>
              <a:endParaRPr/>
            </a:p>
            <a:p>
              <a:pPr marL="290513" marR="0" lvl="0" indent="-290513" algn="l" rtl="0">
                <a:lnSpc>
                  <a:spcPct val="90000"/>
                </a:lnSpc>
                <a:spcBef>
                  <a:spcPts val="0"/>
                </a:spcBef>
                <a:spcAft>
                  <a:spcPts val="0"/>
                </a:spcAft>
                <a:buClr>
                  <a:schemeClr val="dk1"/>
                </a:buClr>
                <a:buSzPts val="1800"/>
                <a:buFont typeface="Arial"/>
                <a:buChar char="•"/>
              </a:pPr>
              <a:r>
                <a:rPr lang="pt-BR" sz="2000" b="0" i="0" u="none" strike="noStrike" cap="none">
                  <a:solidFill>
                    <a:schemeClr val="dk1"/>
                  </a:solidFill>
                  <a:latin typeface="Arial"/>
                  <a:ea typeface="Arial"/>
                  <a:cs typeface="Arial"/>
                  <a:sym typeface="Arial"/>
                </a:rPr>
                <a:t>A entrada não tem cobrança (com algumas exceções)</a:t>
              </a:r>
              <a:endParaRPr/>
            </a:p>
            <a:p>
              <a:pPr marL="290513" marR="0" lvl="0" indent="-290513" algn="l" rtl="0">
                <a:lnSpc>
                  <a:spcPct val="90000"/>
                </a:lnSpc>
                <a:spcBef>
                  <a:spcPts val="0"/>
                </a:spcBef>
                <a:spcAft>
                  <a:spcPts val="0"/>
                </a:spcAft>
                <a:buClr>
                  <a:schemeClr val="dk1"/>
                </a:buClr>
                <a:buSzPts val="1800"/>
                <a:buFont typeface="Arial"/>
                <a:buChar char="•"/>
              </a:pPr>
              <a:r>
                <a:rPr lang="pt-BR" sz="2000" b="0" i="0" u="none" strike="noStrike" cap="none">
                  <a:solidFill>
                    <a:schemeClr val="dk1"/>
                  </a:solidFill>
                  <a:latin typeface="Arial"/>
                  <a:ea typeface="Arial"/>
                  <a:cs typeface="Arial"/>
                  <a:sym typeface="Arial"/>
                </a:rPr>
                <a:t>Cobrado normalmente por GB</a:t>
              </a:r>
              <a:endParaRPr sz="2667" b="0" i="0" u="none" strike="noStrike" cap="none">
                <a:solidFill>
                  <a:schemeClr val="dk1"/>
                </a:solidFill>
                <a:latin typeface="Arial"/>
                <a:ea typeface="Arial"/>
                <a:cs typeface="Arial"/>
                <a:sym typeface="Arial"/>
              </a:endParaRPr>
            </a:p>
          </p:txBody>
        </p:sp>
      </p:grpSp>
      <p:sp>
        <p:nvSpPr>
          <p:cNvPr id="258" name="Google Shape;258;p5"/>
          <p:cNvSpPr txBox="1">
            <a:spLocks noGrp="1"/>
          </p:cNvSpPr>
          <p:nvPr>
            <p:ph type="ftr" idx="11"/>
          </p:nvPr>
        </p:nvSpPr>
        <p:spPr>
          <a:xfrm>
            <a:off x="419100" y="6356350"/>
            <a:ext cx="5377543" cy="50165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259" name="Google Shape;259;p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5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lt1"/>
              </a:buClr>
              <a:buSzPct val="100000"/>
              <a:buFont typeface="Arial"/>
              <a:buNone/>
            </a:pPr>
            <a:r>
              <a:rPr lang="pt-BR"/>
              <a:t>Planos de suporte</a:t>
            </a:r>
            <a:endParaRPr/>
          </a:p>
        </p:txBody>
      </p:sp>
      <p:sp>
        <p:nvSpPr>
          <p:cNvPr id="831" name="Google Shape;831;p50"/>
          <p:cNvSpPr txBox="1">
            <a:spLocks noGrp="1"/>
          </p:cNvSpPr>
          <p:nvPr>
            <p:ph type="body" idx="1"/>
          </p:nvPr>
        </p:nvSpPr>
        <p:spPr>
          <a:xfrm>
            <a:off x="238541" y="1501265"/>
            <a:ext cx="8295860" cy="4913308"/>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110000"/>
              </a:lnSpc>
              <a:spcBef>
                <a:spcPts val="0"/>
              </a:spcBef>
              <a:spcAft>
                <a:spcPts val="0"/>
              </a:spcAft>
              <a:buClr>
                <a:schemeClr val="dk1"/>
              </a:buClr>
              <a:buSzPct val="100000"/>
              <a:buNone/>
            </a:pPr>
            <a:r>
              <a:rPr lang="pt-BR"/>
              <a:t>O AWS Support oferece quatro planos de suporte:</a:t>
            </a:r>
            <a:endParaRPr/>
          </a:p>
          <a:p>
            <a:pPr marL="460375" lvl="0" indent="-460375" algn="l" rtl="0">
              <a:lnSpc>
                <a:spcPct val="110000"/>
              </a:lnSpc>
              <a:spcBef>
                <a:spcPts val="1000"/>
              </a:spcBef>
              <a:spcAft>
                <a:spcPts val="0"/>
              </a:spcAft>
              <a:buClr>
                <a:schemeClr val="dk1"/>
              </a:buClr>
              <a:buSzPct val="100000"/>
              <a:buChar char="•"/>
            </a:pPr>
            <a:r>
              <a:rPr lang="pt-BR" b="1"/>
              <a:t>Suporte básico</a:t>
            </a:r>
            <a:r>
              <a:rPr lang="pt-BR"/>
              <a:t> - acesso à central de recursos, painel de status do serviço, perguntas frequentes sobre produtos, fóruns de discussão e suporte a verificações de integridade </a:t>
            </a:r>
            <a:endParaRPr/>
          </a:p>
          <a:p>
            <a:pPr marL="460375" lvl="0" indent="-460375" algn="l" rtl="0">
              <a:lnSpc>
                <a:spcPct val="110000"/>
              </a:lnSpc>
              <a:spcBef>
                <a:spcPts val="1000"/>
              </a:spcBef>
              <a:spcAft>
                <a:spcPts val="0"/>
              </a:spcAft>
              <a:buClr>
                <a:schemeClr val="dk1"/>
              </a:buClr>
              <a:buSzPct val="100000"/>
              <a:buChar char="•"/>
            </a:pPr>
            <a:r>
              <a:rPr lang="pt-BR" b="1"/>
              <a:t>Suporte ao desenvolvedor</a:t>
            </a:r>
            <a:r>
              <a:rPr lang="pt-BR"/>
              <a:t>: suporte para desenvolvimento antecipado na AWS</a:t>
            </a:r>
            <a:endParaRPr/>
          </a:p>
          <a:p>
            <a:pPr marL="460375" lvl="0" indent="-460375" algn="l" rtl="0">
              <a:lnSpc>
                <a:spcPct val="110000"/>
              </a:lnSpc>
              <a:spcBef>
                <a:spcPts val="1000"/>
              </a:spcBef>
              <a:spcAft>
                <a:spcPts val="0"/>
              </a:spcAft>
              <a:buClr>
                <a:schemeClr val="dk1"/>
              </a:buClr>
              <a:buSzPct val="100000"/>
              <a:buChar char="•"/>
            </a:pPr>
            <a:r>
              <a:rPr lang="pt-BR" b="1"/>
              <a:t>Suporte comercial</a:t>
            </a:r>
            <a:r>
              <a:rPr lang="pt-BR"/>
              <a:t>: clientes que executam cargas de trabalho de produção</a:t>
            </a:r>
            <a:endParaRPr/>
          </a:p>
          <a:p>
            <a:pPr marL="460375" lvl="0" indent="-460375" algn="l" rtl="0">
              <a:lnSpc>
                <a:spcPct val="110000"/>
              </a:lnSpc>
              <a:spcBef>
                <a:spcPts val="1000"/>
              </a:spcBef>
              <a:spcAft>
                <a:spcPts val="0"/>
              </a:spcAft>
              <a:buClr>
                <a:schemeClr val="dk1"/>
              </a:buClr>
              <a:buSzPct val="100000"/>
              <a:buChar char="•"/>
            </a:pPr>
            <a:r>
              <a:rPr lang="pt-BR" b="1"/>
              <a:t>Suporte empresarial</a:t>
            </a:r>
            <a:r>
              <a:rPr lang="pt-BR"/>
              <a:t>: clientes que executam cargas de trabalho comerciais e essenciais à missão</a:t>
            </a:r>
            <a:endParaRPr/>
          </a:p>
        </p:txBody>
      </p:sp>
      <p:pic>
        <p:nvPicPr>
          <p:cNvPr id="832" name="Google Shape;832;p50" descr="a meter."/>
          <p:cNvPicPr preferRelativeResize="0"/>
          <p:nvPr/>
        </p:nvPicPr>
        <p:blipFill rotWithShape="1">
          <a:blip r:embed="rId3">
            <a:alphaModFix/>
          </a:blip>
          <a:srcRect l="8777" t="22637" r="8907" b="23378"/>
          <a:stretch/>
        </p:blipFill>
        <p:spPr>
          <a:xfrm>
            <a:off x="9326880" y="1463040"/>
            <a:ext cx="2788467" cy="1828800"/>
          </a:xfrm>
          <a:prstGeom prst="rect">
            <a:avLst/>
          </a:prstGeom>
          <a:noFill/>
          <a:ln>
            <a:noFill/>
          </a:ln>
        </p:spPr>
      </p:pic>
      <p:sp>
        <p:nvSpPr>
          <p:cNvPr id="833" name="Google Shape;833;p50"/>
          <p:cNvSpPr txBox="1">
            <a:spLocks noGrp="1"/>
          </p:cNvSpPr>
          <p:nvPr>
            <p:ph type="ftr" idx="11"/>
          </p:nvPr>
        </p:nvSpPr>
        <p:spPr>
          <a:xfrm>
            <a:off x="419100" y="6356350"/>
            <a:ext cx="4806043"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834" name="Google Shape;834;p5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Google Shape;840;p51"/>
          <p:cNvSpPr txBox="1">
            <a:spLocks noGrp="1"/>
          </p:cNvSpPr>
          <p:nvPr>
            <p:ph type="title"/>
          </p:nvPr>
        </p:nvSpPr>
        <p:spPr>
          <a:xfrm>
            <a:off x="238539" y="158621"/>
            <a:ext cx="11115261" cy="989044"/>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Gravidade do caso e tempos de resposta                                                   </a:t>
            </a:r>
            <a:endParaRPr/>
          </a:p>
        </p:txBody>
      </p:sp>
      <p:sp>
        <p:nvSpPr>
          <p:cNvPr id="841" name="Google Shape;841;p51"/>
          <p:cNvSpPr txBox="1">
            <a:spLocks noGrp="1"/>
          </p:cNvSpPr>
          <p:nvPr>
            <p:ph type="ftr" idx="11"/>
          </p:nvPr>
        </p:nvSpPr>
        <p:spPr>
          <a:xfrm>
            <a:off x="419100" y="6356350"/>
            <a:ext cx="456111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842" name="Google Shape;842;p5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51</a:t>
            </a:fld>
            <a:endParaRPr/>
          </a:p>
        </p:txBody>
      </p:sp>
      <p:graphicFrame>
        <p:nvGraphicFramePr>
          <p:cNvPr id="843" name="Google Shape;843;p51" descr="image of a chart showing response times for the four different support levels"/>
          <p:cNvGraphicFramePr/>
          <p:nvPr/>
        </p:nvGraphicFramePr>
        <p:xfrm>
          <a:off x="800100" y="1817225"/>
          <a:ext cx="10706100" cy="4122555"/>
        </p:xfrm>
        <a:graphic>
          <a:graphicData uri="http://schemas.openxmlformats.org/drawingml/2006/table">
            <a:tbl>
              <a:tblPr firstRow="1" bandRow="1">
                <a:noFill/>
                <a:tableStyleId>{3CBC79BD-C899-4231-8419-99438B31F14B}</a:tableStyleId>
              </a:tblPr>
              <a:tblGrid>
                <a:gridCol w="2284950">
                  <a:extLst>
                    <a:ext uri="{9D8B030D-6E8A-4147-A177-3AD203B41FA5}">
                      <a16:colId xmlns:a16="http://schemas.microsoft.com/office/drawing/2014/main" val="20000"/>
                    </a:ext>
                  </a:extLst>
                </a:gridCol>
                <a:gridCol w="1902250">
                  <a:extLst>
                    <a:ext uri="{9D8B030D-6E8A-4147-A177-3AD203B41FA5}">
                      <a16:colId xmlns:a16="http://schemas.microsoft.com/office/drawing/2014/main" val="20001"/>
                    </a:ext>
                  </a:extLst>
                </a:gridCol>
                <a:gridCol w="1515125">
                  <a:extLst>
                    <a:ext uri="{9D8B030D-6E8A-4147-A177-3AD203B41FA5}">
                      <a16:colId xmlns:a16="http://schemas.microsoft.com/office/drawing/2014/main" val="20002"/>
                    </a:ext>
                  </a:extLst>
                </a:gridCol>
                <a:gridCol w="1656800">
                  <a:extLst>
                    <a:ext uri="{9D8B030D-6E8A-4147-A177-3AD203B41FA5}">
                      <a16:colId xmlns:a16="http://schemas.microsoft.com/office/drawing/2014/main" val="20003"/>
                    </a:ext>
                  </a:extLst>
                </a:gridCol>
                <a:gridCol w="1731550">
                  <a:extLst>
                    <a:ext uri="{9D8B030D-6E8A-4147-A177-3AD203B41FA5}">
                      <a16:colId xmlns:a16="http://schemas.microsoft.com/office/drawing/2014/main" val="20004"/>
                    </a:ext>
                  </a:extLst>
                </a:gridCol>
                <a:gridCol w="1615425">
                  <a:extLst>
                    <a:ext uri="{9D8B030D-6E8A-4147-A177-3AD203B41FA5}">
                      <a16:colId xmlns:a16="http://schemas.microsoft.com/office/drawing/2014/main" val="20005"/>
                    </a:ext>
                  </a:extLst>
                </a:gridCol>
              </a:tblGrid>
              <a:tr h="372700">
                <a:tc>
                  <a:txBody>
                    <a:bodyPr/>
                    <a:lstStyle/>
                    <a:p>
                      <a:pPr marL="0" marR="0" lvl="0" indent="0" algn="ctr" rtl="0">
                        <a:spcBef>
                          <a:spcPts val="0"/>
                        </a:spcBef>
                        <a:spcAft>
                          <a:spcPts val="0"/>
                        </a:spcAft>
                        <a:buNone/>
                      </a:pPr>
                      <a:endParaRPr sz="2400" b="0" i="0">
                        <a:solidFill>
                          <a:schemeClr val="lt1"/>
                        </a:solidFill>
                        <a:latin typeface="Arial"/>
                        <a:ea typeface="Arial"/>
                        <a:cs typeface="Arial"/>
                        <a:sym typeface="Arial"/>
                      </a:endParaRPr>
                    </a:p>
                  </a:txBody>
                  <a:tcPr marL="91450" marR="91450" marT="45725" marB="45725">
                    <a:lnL w="12700" cap="flat" cmpd="sng">
                      <a:solidFill>
                        <a:srgbClr val="D5DBDB"/>
                      </a:solidFill>
                      <a:prstDash val="solid"/>
                      <a:round/>
                      <a:headEnd type="none" w="sm" len="sm"/>
                      <a:tailEnd type="none" w="sm" len="sm"/>
                    </a:lnL>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solidFill>
                      <a:srgbClr val="D5DBDB"/>
                    </a:solidFill>
                  </a:tcPr>
                </a:tc>
                <a:tc>
                  <a:txBody>
                    <a:bodyPr/>
                    <a:lstStyle/>
                    <a:p>
                      <a:pPr marL="0" marR="0" lvl="0" indent="0" algn="ctr" rtl="0">
                        <a:spcBef>
                          <a:spcPts val="0"/>
                        </a:spcBef>
                        <a:spcAft>
                          <a:spcPts val="0"/>
                        </a:spcAft>
                        <a:buNone/>
                      </a:pPr>
                      <a:r>
                        <a:rPr lang="pt-BR" sz="2400" b="0" i="0">
                          <a:solidFill>
                            <a:schemeClr val="dk1"/>
                          </a:solidFill>
                          <a:latin typeface="Arial"/>
                          <a:ea typeface="Arial"/>
                          <a:cs typeface="Arial"/>
                          <a:sym typeface="Arial"/>
                        </a:rPr>
                        <a:t>Crítico</a:t>
                      </a:r>
                      <a:endParaRPr sz="2400" b="0" i="0">
                        <a:solidFill>
                          <a:schemeClr val="dk1"/>
                        </a:solidFill>
                        <a:latin typeface="Arial"/>
                        <a:ea typeface="Arial"/>
                        <a:cs typeface="Arial"/>
                        <a:sym typeface="Arial"/>
                      </a:endParaRPr>
                    </a:p>
                  </a:txBody>
                  <a:tcPr marL="91450" marR="91450" marT="45725" marB="45725">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solidFill>
                      <a:srgbClr val="D5DBDB"/>
                    </a:solidFill>
                  </a:tcPr>
                </a:tc>
                <a:tc>
                  <a:txBody>
                    <a:bodyPr/>
                    <a:lstStyle/>
                    <a:p>
                      <a:pPr marL="0" marR="0" lvl="0" indent="0" algn="ctr" rtl="0">
                        <a:spcBef>
                          <a:spcPts val="0"/>
                        </a:spcBef>
                        <a:spcAft>
                          <a:spcPts val="0"/>
                        </a:spcAft>
                        <a:buNone/>
                      </a:pPr>
                      <a:r>
                        <a:rPr lang="pt-BR" sz="2400" b="0" i="0">
                          <a:solidFill>
                            <a:schemeClr val="dk1"/>
                          </a:solidFill>
                          <a:latin typeface="Arial"/>
                          <a:ea typeface="Arial"/>
                          <a:cs typeface="Arial"/>
                          <a:sym typeface="Arial"/>
                        </a:rPr>
                        <a:t>Urgente</a:t>
                      </a:r>
                      <a:endParaRPr sz="2400" b="0" i="0">
                        <a:solidFill>
                          <a:schemeClr val="dk1"/>
                        </a:solidFill>
                        <a:latin typeface="Arial"/>
                        <a:ea typeface="Arial"/>
                        <a:cs typeface="Arial"/>
                        <a:sym typeface="Arial"/>
                      </a:endParaRPr>
                    </a:p>
                  </a:txBody>
                  <a:tcPr marL="91450" marR="91450" marT="45725" marB="45725">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solidFill>
                      <a:srgbClr val="D5DBDB"/>
                    </a:solidFill>
                  </a:tcPr>
                </a:tc>
                <a:tc>
                  <a:txBody>
                    <a:bodyPr/>
                    <a:lstStyle/>
                    <a:p>
                      <a:pPr marL="0" marR="0" lvl="0" indent="0" algn="ctr" rtl="0">
                        <a:spcBef>
                          <a:spcPts val="0"/>
                        </a:spcBef>
                        <a:spcAft>
                          <a:spcPts val="0"/>
                        </a:spcAft>
                        <a:buNone/>
                      </a:pPr>
                      <a:r>
                        <a:rPr lang="pt-BR" sz="2400" b="0" i="0">
                          <a:solidFill>
                            <a:schemeClr val="dk1"/>
                          </a:solidFill>
                          <a:latin typeface="Arial"/>
                          <a:ea typeface="Arial"/>
                          <a:cs typeface="Arial"/>
                          <a:sym typeface="Arial"/>
                        </a:rPr>
                        <a:t>Alto</a:t>
                      </a:r>
                      <a:endParaRPr/>
                    </a:p>
                  </a:txBody>
                  <a:tcPr marL="91450" marR="91450" marT="45725" marB="45725">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solidFill>
                      <a:srgbClr val="D5DBDB"/>
                    </a:solidFill>
                  </a:tcPr>
                </a:tc>
                <a:tc>
                  <a:txBody>
                    <a:bodyPr/>
                    <a:lstStyle/>
                    <a:p>
                      <a:pPr marL="0" marR="0" lvl="0" indent="0" algn="ctr" rtl="0">
                        <a:spcBef>
                          <a:spcPts val="0"/>
                        </a:spcBef>
                        <a:spcAft>
                          <a:spcPts val="0"/>
                        </a:spcAft>
                        <a:buNone/>
                      </a:pPr>
                      <a:r>
                        <a:rPr lang="pt-BR" sz="2400" b="0" i="0">
                          <a:solidFill>
                            <a:schemeClr val="dk1"/>
                          </a:solidFill>
                          <a:latin typeface="Arial"/>
                          <a:ea typeface="Arial"/>
                          <a:cs typeface="Arial"/>
                          <a:sym typeface="Arial"/>
                        </a:rPr>
                        <a:t>Normal</a:t>
                      </a:r>
                      <a:endParaRPr/>
                    </a:p>
                  </a:txBody>
                  <a:tcPr marL="91450" marR="91450" marT="45725" marB="45725">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solidFill>
                      <a:srgbClr val="D5DBDB"/>
                    </a:solidFill>
                  </a:tcPr>
                </a:tc>
                <a:tc>
                  <a:txBody>
                    <a:bodyPr/>
                    <a:lstStyle/>
                    <a:p>
                      <a:pPr marL="0" marR="0" lvl="0" indent="0" algn="ctr" rtl="0">
                        <a:spcBef>
                          <a:spcPts val="0"/>
                        </a:spcBef>
                        <a:spcAft>
                          <a:spcPts val="0"/>
                        </a:spcAft>
                        <a:buNone/>
                      </a:pPr>
                      <a:r>
                        <a:rPr lang="pt-BR" sz="2400" b="0" i="0">
                          <a:solidFill>
                            <a:schemeClr val="dk1"/>
                          </a:solidFill>
                          <a:latin typeface="Arial"/>
                          <a:ea typeface="Arial"/>
                          <a:cs typeface="Arial"/>
                          <a:sym typeface="Arial"/>
                        </a:rPr>
                        <a:t>Baixo</a:t>
                      </a:r>
                      <a:endParaRPr sz="2400" b="0" i="0">
                        <a:solidFill>
                          <a:schemeClr val="dk1"/>
                        </a:solidFill>
                        <a:latin typeface="Arial"/>
                        <a:ea typeface="Arial"/>
                        <a:cs typeface="Arial"/>
                        <a:sym typeface="Arial"/>
                      </a:endParaRPr>
                    </a:p>
                  </a:txBody>
                  <a:tcPr marL="91450" marR="91450" marT="45725" marB="45725">
                    <a:lnR w="12700" cap="flat" cmpd="sng">
                      <a:solidFill>
                        <a:srgbClr val="D5DBDB"/>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solidFill>
                      <a:srgbClr val="D5DBDB"/>
                    </a:solidFill>
                  </a:tcPr>
                </a:tc>
                <a:extLst>
                  <a:ext uri="{0D108BD9-81ED-4DB2-BD59-A6C34878D82A}">
                    <a16:rowId xmlns:a16="http://schemas.microsoft.com/office/drawing/2014/main" val="10000"/>
                  </a:ext>
                </a:extLst>
              </a:tr>
              <a:tr h="636925">
                <a:tc>
                  <a:txBody>
                    <a:bodyPr/>
                    <a:lstStyle/>
                    <a:p>
                      <a:pPr marL="0" marR="0" lvl="0" indent="0" algn="l" rtl="0">
                        <a:spcBef>
                          <a:spcPts val="0"/>
                        </a:spcBef>
                        <a:spcAft>
                          <a:spcPts val="0"/>
                        </a:spcAft>
                        <a:buNone/>
                      </a:pPr>
                      <a:r>
                        <a:rPr lang="pt-BR" sz="2200" b="0" i="0">
                          <a:latin typeface="Arial"/>
                          <a:ea typeface="Arial"/>
                          <a:cs typeface="Arial"/>
                          <a:sym typeface="Arial"/>
                        </a:rPr>
                        <a:t>Básico</a:t>
                      </a:r>
                      <a:endParaRPr sz="2200" b="0" i="0">
                        <a:solidFill>
                          <a:schemeClr val="lt1"/>
                        </a:solidFill>
                        <a:latin typeface="Arial"/>
                        <a:ea typeface="Arial"/>
                        <a:cs typeface="Arial"/>
                        <a:sym typeface="Arial"/>
                      </a:endParaRPr>
                    </a:p>
                  </a:txBody>
                  <a:tcPr marL="91450" marR="91450" marT="45725" marB="45725">
                    <a:lnL w="12700" cap="flat" cmpd="sng">
                      <a:solidFill>
                        <a:srgbClr val="D5DBDB"/>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gridSpan="5">
                  <a:txBody>
                    <a:bodyPr/>
                    <a:lstStyle/>
                    <a:p>
                      <a:pPr marL="0" marR="0" lvl="0" indent="0" algn="ctr" rtl="0">
                        <a:spcBef>
                          <a:spcPts val="0"/>
                        </a:spcBef>
                        <a:spcAft>
                          <a:spcPts val="0"/>
                        </a:spcAft>
                        <a:buNone/>
                      </a:pPr>
                      <a:r>
                        <a:rPr lang="pt-BR" sz="2000" b="0" i="0">
                          <a:latin typeface="Arial"/>
                          <a:ea typeface="Arial"/>
                          <a:cs typeface="Arial"/>
                          <a:sym typeface="Arial"/>
                        </a:rPr>
                        <a:t>Sem suporte para casos</a:t>
                      </a:r>
                      <a:endParaRPr sz="2000" b="0" i="0">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sm" len="sm"/>
                      <a:tailEnd type="none" w="sm" len="sm"/>
                    </a:lnL>
                    <a:lnR w="12700" cap="flat" cmpd="sng">
                      <a:solidFill>
                        <a:srgbClr val="D5DBDB"/>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0001"/>
                  </a:ext>
                </a:extLst>
              </a:tr>
              <a:tr h="1139900">
                <a:tc>
                  <a:txBody>
                    <a:bodyPr/>
                    <a:lstStyle/>
                    <a:p>
                      <a:pPr marL="0" marR="0" lvl="0" indent="0" algn="l" rtl="0">
                        <a:spcBef>
                          <a:spcPts val="0"/>
                        </a:spcBef>
                        <a:spcAft>
                          <a:spcPts val="0"/>
                        </a:spcAft>
                        <a:buNone/>
                      </a:pPr>
                      <a:r>
                        <a:rPr lang="pt-BR" sz="2200" b="0" i="0">
                          <a:latin typeface="Arial"/>
                          <a:ea typeface="Arial"/>
                          <a:cs typeface="Arial"/>
                          <a:sym typeface="Arial"/>
                        </a:rPr>
                        <a:t>Plano Desenvolvedor (horário comercial)</a:t>
                      </a:r>
                      <a:endParaRPr sz="2200" b="0" i="0">
                        <a:solidFill>
                          <a:schemeClr val="lt1"/>
                        </a:solidFill>
                        <a:latin typeface="Arial"/>
                        <a:ea typeface="Arial"/>
                        <a:cs typeface="Arial"/>
                        <a:sym typeface="Arial"/>
                      </a:endParaRPr>
                    </a:p>
                  </a:txBody>
                  <a:tcPr marL="91450" marR="91450" marT="45725" marB="45725">
                    <a:lnL w="12700" cap="flat" cmpd="sng">
                      <a:solidFill>
                        <a:srgbClr val="D5DBDB"/>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r>
                        <a:rPr lang="pt-BR" sz="2000" b="0" i="0">
                          <a:latin typeface="Arial"/>
                          <a:ea typeface="Arial"/>
                          <a:cs typeface="Arial"/>
                          <a:sym typeface="Arial"/>
                        </a:rPr>
                        <a:t>Até 12 horas</a:t>
                      </a: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r>
                        <a:rPr lang="pt-BR" sz="2000" b="0" i="0">
                          <a:latin typeface="Arial"/>
                          <a:ea typeface="Arial"/>
                          <a:cs typeface="Arial"/>
                          <a:sym typeface="Arial"/>
                        </a:rPr>
                        <a:t>Até 24 horas</a:t>
                      </a: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D5DBDB"/>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extLst>
                  <a:ext uri="{0D108BD9-81ED-4DB2-BD59-A6C34878D82A}">
                    <a16:rowId xmlns:a16="http://schemas.microsoft.com/office/drawing/2014/main" val="10002"/>
                  </a:ext>
                </a:extLst>
              </a:tr>
              <a:tr h="797925">
                <a:tc>
                  <a:txBody>
                    <a:bodyPr/>
                    <a:lstStyle/>
                    <a:p>
                      <a:pPr marL="0" marR="0" lvl="0" indent="0" algn="l" rtl="0">
                        <a:lnSpc>
                          <a:spcPct val="100000"/>
                        </a:lnSpc>
                        <a:spcBef>
                          <a:spcPts val="0"/>
                        </a:spcBef>
                        <a:spcAft>
                          <a:spcPts val="0"/>
                        </a:spcAft>
                        <a:buClr>
                          <a:schemeClr val="dk1"/>
                        </a:buClr>
                        <a:buSzPts val="2200"/>
                        <a:buFont typeface="Arial"/>
                        <a:buNone/>
                      </a:pPr>
                      <a:r>
                        <a:rPr lang="pt-BR" sz="2200" b="0" i="0">
                          <a:latin typeface="Arial"/>
                          <a:ea typeface="Arial"/>
                          <a:cs typeface="Arial"/>
                          <a:sym typeface="Arial"/>
                        </a:rPr>
                        <a:t>Plano Business (24/7)</a:t>
                      </a:r>
                      <a:endParaRPr sz="2200" b="0" i="0">
                        <a:solidFill>
                          <a:schemeClr val="lt1"/>
                        </a:solidFill>
                        <a:latin typeface="Arial"/>
                        <a:ea typeface="Arial"/>
                        <a:cs typeface="Arial"/>
                        <a:sym typeface="Arial"/>
                      </a:endParaRPr>
                    </a:p>
                  </a:txBody>
                  <a:tcPr marL="91450" marR="91450" marT="45725" marB="45725">
                    <a:lnL w="12700" cap="flat" cmpd="sng">
                      <a:solidFill>
                        <a:srgbClr val="D5DBDB"/>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r>
                        <a:rPr lang="pt-BR" sz="2000" b="0" i="0">
                          <a:latin typeface="Arial"/>
                          <a:ea typeface="Arial"/>
                          <a:cs typeface="Arial"/>
                          <a:sym typeface="Arial"/>
                        </a:rPr>
                        <a:t>Até 1 hora</a:t>
                      </a: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r>
                        <a:rPr lang="pt-BR" sz="2000" b="0" i="0">
                          <a:latin typeface="Arial"/>
                          <a:ea typeface="Arial"/>
                          <a:cs typeface="Arial"/>
                          <a:sym typeface="Arial"/>
                        </a:rPr>
                        <a:t>Até 4 horas</a:t>
                      </a: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r>
                        <a:rPr lang="pt-BR" sz="2000" b="0" i="0">
                          <a:latin typeface="Arial"/>
                          <a:ea typeface="Arial"/>
                          <a:cs typeface="Arial"/>
                          <a:sym typeface="Arial"/>
                        </a:rPr>
                        <a:t>Até 12 horas</a:t>
                      </a: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r>
                        <a:rPr lang="pt-BR" sz="2000" b="0" i="0">
                          <a:latin typeface="Arial"/>
                          <a:ea typeface="Arial"/>
                          <a:cs typeface="Arial"/>
                          <a:sym typeface="Arial"/>
                        </a:rPr>
                        <a:t>Até 24 horas</a:t>
                      </a: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D5DBDB"/>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extLst>
                  <a:ext uri="{0D108BD9-81ED-4DB2-BD59-A6C34878D82A}">
                    <a16:rowId xmlns:a16="http://schemas.microsoft.com/office/drawing/2014/main" val="10003"/>
                  </a:ext>
                </a:extLst>
              </a:tr>
              <a:tr h="797925">
                <a:tc>
                  <a:txBody>
                    <a:bodyPr/>
                    <a:lstStyle/>
                    <a:p>
                      <a:pPr marL="0" marR="0" lvl="0" indent="0" algn="l" rtl="0">
                        <a:spcBef>
                          <a:spcPts val="0"/>
                        </a:spcBef>
                        <a:spcAft>
                          <a:spcPts val="0"/>
                        </a:spcAft>
                        <a:buNone/>
                      </a:pPr>
                      <a:r>
                        <a:rPr lang="pt-BR" sz="2200" b="0" i="0">
                          <a:latin typeface="Arial"/>
                          <a:ea typeface="Arial"/>
                          <a:cs typeface="Arial"/>
                          <a:sym typeface="Arial"/>
                        </a:rPr>
                        <a:t>Plano Enterprise (24/7)</a:t>
                      </a:r>
                      <a:endParaRPr sz="2200" b="0" i="0">
                        <a:solidFill>
                          <a:schemeClr val="lt1"/>
                        </a:solidFill>
                        <a:latin typeface="Arial"/>
                        <a:ea typeface="Arial"/>
                        <a:cs typeface="Arial"/>
                        <a:sym typeface="Arial"/>
                      </a:endParaRPr>
                    </a:p>
                  </a:txBody>
                  <a:tcPr marL="91450" marR="91450" marT="45725" marB="45725">
                    <a:lnL w="12700" cap="flat" cmpd="sng">
                      <a:solidFill>
                        <a:srgbClr val="D5DBDB"/>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r>
                        <a:rPr lang="pt-BR" sz="2000" b="0" i="0">
                          <a:latin typeface="Arial"/>
                          <a:ea typeface="Arial"/>
                          <a:cs typeface="Arial"/>
                          <a:sym typeface="Arial"/>
                        </a:rPr>
                        <a:t>Até 15 minutos</a:t>
                      </a: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2000"/>
                        <a:buFont typeface="Arial"/>
                        <a:buNone/>
                      </a:pPr>
                      <a:r>
                        <a:rPr lang="pt-BR" sz="2000" b="0" i="0">
                          <a:latin typeface="Arial"/>
                          <a:ea typeface="Arial"/>
                          <a:cs typeface="Arial"/>
                          <a:sym typeface="Arial"/>
                        </a:rPr>
                        <a:t>Até 1 hora</a:t>
                      </a:r>
                      <a:endParaRPr sz="2000" b="0" i="0">
                        <a:latin typeface="Arial"/>
                        <a:ea typeface="Arial"/>
                        <a:cs typeface="Arial"/>
                        <a:sym typeface="Arial"/>
                      </a:endParaRPr>
                    </a:p>
                    <a:p>
                      <a:pPr marL="0" marR="0" lvl="0" indent="0" algn="ctr" rtl="0">
                        <a:spcBef>
                          <a:spcPts val="0"/>
                        </a:spcBef>
                        <a:spcAft>
                          <a:spcPts val="0"/>
                        </a:spcAft>
                        <a:buNone/>
                      </a:pP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r>
                        <a:rPr lang="pt-BR" sz="2000" b="0" i="0">
                          <a:latin typeface="Arial"/>
                          <a:ea typeface="Arial"/>
                          <a:cs typeface="Arial"/>
                          <a:sym typeface="Arial"/>
                        </a:rPr>
                        <a:t>Até 4 horas</a:t>
                      </a: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r>
                        <a:rPr lang="pt-BR" sz="2000" b="0" i="0">
                          <a:latin typeface="Arial"/>
                          <a:ea typeface="Arial"/>
                          <a:cs typeface="Arial"/>
                          <a:sym typeface="Arial"/>
                        </a:rPr>
                        <a:t>Até 12 horas</a:t>
                      </a: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tc>
                  <a:txBody>
                    <a:bodyPr/>
                    <a:lstStyle/>
                    <a:p>
                      <a:pPr marL="0" marR="0" lvl="0" indent="0" algn="ctr" rtl="0">
                        <a:spcBef>
                          <a:spcPts val="0"/>
                        </a:spcBef>
                        <a:spcAft>
                          <a:spcPts val="0"/>
                        </a:spcAft>
                        <a:buNone/>
                      </a:pPr>
                      <a:r>
                        <a:rPr lang="pt-BR" sz="2000" b="0" i="0">
                          <a:latin typeface="Arial"/>
                          <a:ea typeface="Arial"/>
                          <a:cs typeface="Arial"/>
                          <a:sym typeface="Arial"/>
                        </a:rPr>
                        <a:t>Até 24 horas</a:t>
                      </a:r>
                      <a:endParaRPr sz="2000" b="0" i="0">
                        <a:latin typeface="Arial"/>
                        <a:ea typeface="Arial"/>
                        <a:cs typeface="Arial"/>
                        <a:sym typeface="Arial"/>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D5DBDB"/>
                      </a:solidFill>
                      <a:prstDash val="solid"/>
                      <a:round/>
                      <a:headEnd type="none" w="sm" len="sm"/>
                      <a:tailEnd type="none" w="sm" len="sm"/>
                    </a:lnR>
                    <a:lnT w="12700" cap="flat" cmpd="sng">
                      <a:solidFill>
                        <a:srgbClr val="D5DBDB"/>
                      </a:solidFill>
                      <a:prstDash val="solid"/>
                      <a:round/>
                      <a:headEnd type="none" w="sm" len="sm"/>
                      <a:tailEnd type="none" w="sm" len="sm"/>
                    </a:lnT>
                    <a:lnB w="12700" cap="flat" cmpd="sng">
                      <a:solidFill>
                        <a:srgbClr val="D5DBDB"/>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5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pt-BR" sz="3600"/>
              <a:t>Atividade: levantamento de informações sobre planos de suporte </a:t>
            </a:r>
            <a:endParaRPr/>
          </a:p>
        </p:txBody>
      </p:sp>
      <p:sp>
        <p:nvSpPr>
          <p:cNvPr id="849" name="Google Shape;849;p52"/>
          <p:cNvSpPr txBox="1">
            <a:spLocks noGrp="1"/>
          </p:cNvSpPr>
          <p:nvPr>
            <p:ph type="body" idx="1"/>
          </p:nvPr>
        </p:nvSpPr>
        <p:spPr>
          <a:xfrm>
            <a:off x="419100" y="1528175"/>
            <a:ext cx="10733314"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pt-BR"/>
              <a:t>Divida em grupos de quatro ou cinco e desenvolva uma recomendação para o melhor plano de suporte para um dos casos de negócios fornecidos.</a:t>
            </a:r>
            <a:endParaRPr/>
          </a:p>
          <a:p>
            <a:pPr marL="228600" lvl="0" indent="-50800" algn="l" rtl="0">
              <a:lnSpc>
                <a:spcPct val="90000"/>
              </a:lnSpc>
              <a:spcBef>
                <a:spcPts val="1000"/>
              </a:spcBef>
              <a:spcAft>
                <a:spcPts val="0"/>
              </a:spcAft>
              <a:buClr>
                <a:schemeClr val="dk1"/>
              </a:buClr>
              <a:buSzPts val="2800"/>
              <a:buNone/>
            </a:pPr>
            <a:endParaRPr/>
          </a:p>
          <a:p>
            <a:pPr marL="228600" lvl="0" indent="-228600" algn="l" rtl="0">
              <a:lnSpc>
                <a:spcPct val="90000"/>
              </a:lnSpc>
              <a:spcBef>
                <a:spcPts val="1000"/>
              </a:spcBef>
              <a:spcAft>
                <a:spcPts val="0"/>
              </a:spcAft>
              <a:buClr>
                <a:schemeClr val="dk1"/>
              </a:buClr>
              <a:buSzPts val="2800"/>
              <a:buChar char="•"/>
            </a:pPr>
            <a:r>
              <a:rPr lang="pt-BR"/>
              <a:t>Prepare-se para relatar suas descobertas de volta à classe.</a:t>
            </a:r>
            <a:endParaRPr/>
          </a:p>
          <a:p>
            <a:pPr marL="228600" lvl="0" indent="-50800" algn="l" rtl="0">
              <a:lnSpc>
                <a:spcPct val="90000"/>
              </a:lnSpc>
              <a:spcBef>
                <a:spcPts val="1000"/>
              </a:spcBef>
              <a:spcAft>
                <a:spcPts val="0"/>
              </a:spcAft>
              <a:buClr>
                <a:schemeClr val="dk1"/>
              </a:buClr>
              <a:buSzPts val="2800"/>
              <a:buNone/>
            </a:pPr>
            <a:endParaRPr/>
          </a:p>
          <a:p>
            <a:pPr marL="685800" lvl="1" indent="-76200" algn="l" rtl="0">
              <a:lnSpc>
                <a:spcPct val="90000"/>
              </a:lnSpc>
              <a:spcBef>
                <a:spcPts val="500"/>
              </a:spcBef>
              <a:spcAft>
                <a:spcPts val="0"/>
              </a:spcAft>
              <a:buClr>
                <a:schemeClr val="dk1"/>
              </a:buClr>
              <a:buSzPts val="2400"/>
              <a:buNone/>
            </a:pPr>
            <a:endParaRPr/>
          </a:p>
        </p:txBody>
      </p:sp>
      <p:sp>
        <p:nvSpPr>
          <p:cNvPr id="850" name="Google Shape;850;p52"/>
          <p:cNvSpPr txBox="1">
            <a:spLocks noGrp="1"/>
          </p:cNvSpPr>
          <p:nvPr>
            <p:ph type="ftr" idx="11"/>
          </p:nvPr>
        </p:nvSpPr>
        <p:spPr>
          <a:xfrm>
            <a:off x="419100" y="6356350"/>
            <a:ext cx="4544786"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851" name="Google Shape;851;p5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53"/>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pt-BR"/>
              <a:t>Módulo 2: Economia e faturamento da nuvem</a:t>
            </a:r>
            <a:endParaRPr/>
          </a:p>
          <a:p>
            <a:pPr marL="0" lvl="0" indent="0" algn="l" rtl="0">
              <a:lnSpc>
                <a:spcPct val="90000"/>
              </a:lnSpc>
              <a:spcBef>
                <a:spcPts val="1000"/>
              </a:spcBef>
              <a:spcAft>
                <a:spcPts val="0"/>
              </a:spcAft>
              <a:buClr>
                <a:srgbClr val="36C2B4"/>
              </a:buClr>
              <a:buSzPts val="2000"/>
              <a:buNone/>
            </a:pPr>
            <a:endParaRPr/>
          </a:p>
        </p:txBody>
      </p:sp>
      <p:sp>
        <p:nvSpPr>
          <p:cNvPr id="857" name="Google Shape;857;p53"/>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6000"/>
              <a:buFont typeface="Arial"/>
              <a:buNone/>
            </a:pPr>
            <a:r>
              <a:rPr lang="pt-BR"/>
              <a:t>Conclusão do módulo</a:t>
            </a:r>
            <a:endParaRPr/>
          </a:p>
        </p:txBody>
      </p:sp>
      <p:sp>
        <p:nvSpPr>
          <p:cNvPr id="858" name="Google Shape;858;p53"/>
          <p:cNvSpPr txBox="1">
            <a:spLocks noGrp="1"/>
          </p:cNvSpPr>
          <p:nvPr>
            <p:ph type="ftr" idx="11"/>
          </p:nvPr>
        </p:nvSpPr>
        <p:spPr>
          <a:xfrm>
            <a:off x="419100" y="6356350"/>
            <a:ext cx="4348843"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5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latin typeface="Arial"/>
                <a:ea typeface="Arial"/>
                <a:cs typeface="Arial"/>
                <a:sym typeface="Arial"/>
              </a:rPr>
              <a:t>Resumo do módulo                                                     </a:t>
            </a:r>
            <a:endParaRPr/>
          </a:p>
        </p:txBody>
      </p:sp>
      <p:sp>
        <p:nvSpPr>
          <p:cNvPr id="864" name="Google Shape;864;p54"/>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pt-BR"/>
              <a:t>Explorou os fundamentos da definição de preço da AWS</a:t>
            </a:r>
            <a:endParaRPr/>
          </a:p>
          <a:p>
            <a:pPr marL="228600" lvl="0" indent="-228600" algn="l" rtl="0">
              <a:lnSpc>
                <a:spcPct val="90000"/>
              </a:lnSpc>
              <a:spcBef>
                <a:spcPts val="1000"/>
              </a:spcBef>
              <a:spcAft>
                <a:spcPts val="0"/>
              </a:spcAft>
              <a:buClr>
                <a:schemeClr val="dk1"/>
              </a:buClr>
              <a:buSzPts val="2800"/>
              <a:buChar char="•"/>
            </a:pPr>
            <a:r>
              <a:rPr lang="pt-BR"/>
              <a:t>Conceitos de TCO revisados </a:t>
            </a:r>
            <a:endParaRPr/>
          </a:p>
          <a:p>
            <a:pPr marL="228600" lvl="0" indent="-228600" algn="l" rtl="0">
              <a:lnSpc>
                <a:spcPct val="90000"/>
              </a:lnSpc>
              <a:spcBef>
                <a:spcPts val="1000"/>
              </a:spcBef>
              <a:spcAft>
                <a:spcPts val="0"/>
              </a:spcAft>
              <a:buClr>
                <a:schemeClr val="dk1"/>
              </a:buClr>
              <a:buSzPts val="2800"/>
              <a:buChar char="•"/>
            </a:pPr>
            <a:r>
              <a:rPr lang="pt-BR"/>
              <a:t>Introduzida a Calculadora Mensal da AWS e a Calculadora de TCO</a:t>
            </a:r>
            <a:endParaRPr/>
          </a:p>
          <a:p>
            <a:pPr marL="228600" lvl="0" indent="-228600" algn="l" rtl="0">
              <a:lnSpc>
                <a:spcPct val="90000"/>
              </a:lnSpc>
              <a:spcBef>
                <a:spcPts val="1000"/>
              </a:spcBef>
              <a:spcAft>
                <a:spcPts val="0"/>
              </a:spcAft>
              <a:buClr>
                <a:schemeClr val="dk1"/>
              </a:buClr>
              <a:buSzPts val="2800"/>
              <a:buChar char="•"/>
            </a:pPr>
            <a:r>
              <a:rPr lang="pt-BR"/>
              <a:t>Revisado o painel de faturamento</a:t>
            </a:r>
            <a:endParaRPr/>
          </a:p>
          <a:p>
            <a:pPr marL="228600" lvl="0" indent="-228600" algn="l" rtl="0">
              <a:lnSpc>
                <a:spcPct val="90000"/>
              </a:lnSpc>
              <a:spcBef>
                <a:spcPts val="1000"/>
              </a:spcBef>
              <a:spcAft>
                <a:spcPts val="0"/>
              </a:spcAft>
              <a:buClr>
                <a:schemeClr val="dk1"/>
              </a:buClr>
              <a:buSzPts val="2800"/>
              <a:buChar char="•"/>
            </a:pPr>
            <a:r>
              <a:rPr lang="pt-BR"/>
              <a:t>Opções e custos de suporte técnico revisados</a:t>
            </a:r>
            <a:endParaRPr>
              <a:latin typeface="Arial"/>
              <a:ea typeface="Arial"/>
              <a:cs typeface="Arial"/>
              <a:sym typeface="Arial"/>
            </a:endParaRPr>
          </a:p>
          <a:p>
            <a:pPr marL="0" lvl="0" indent="0" algn="l" rtl="0">
              <a:lnSpc>
                <a:spcPct val="90000"/>
              </a:lnSpc>
              <a:spcBef>
                <a:spcPts val="1000"/>
              </a:spcBef>
              <a:spcAft>
                <a:spcPts val="0"/>
              </a:spcAft>
              <a:buClr>
                <a:schemeClr val="dk1"/>
              </a:buClr>
              <a:buSzPts val="2800"/>
              <a:buNone/>
            </a:pPr>
            <a:endParaRPr>
              <a:latin typeface="Arial"/>
              <a:ea typeface="Arial"/>
              <a:cs typeface="Arial"/>
              <a:sym typeface="Arial"/>
            </a:endParaRPr>
          </a:p>
          <a:p>
            <a:pPr marL="0" lvl="0" indent="0" algn="l" rtl="0">
              <a:lnSpc>
                <a:spcPct val="90000"/>
              </a:lnSpc>
              <a:spcBef>
                <a:spcPts val="1000"/>
              </a:spcBef>
              <a:spcAft>
                <a:spcPts val="0"/>
              </a:spcAft>
              <a:buClr>
                <a:schemeClr val="dk1"/>
              </a:buClr>
              <a:buSzPts val="2800"/>
              <a:buNone/>
            </a:pPr>
            <a:endParaRPr>
              <a:latin typeface="Arial"/>
              <a:ea typeface="Arial"/>
              <a:cs typeface="Arial"/>
              <a:sym typeface="Arial"/>
            </a:endParaRPr>
          </a:p>
        </p:txBody>
      </p:sp>
      <p:sp>
        <p:nvSpPr>
          <p:cNvPr id="865" name="Google Shape;865;p54"/>
          <p:cNvSpPr txBox="1">
            <a:spLocks noGrp="1"/>
          </p:cNvSpPr>
          <p:nvPr>
            <p:ph type="ftr" idx="11"/>
          </p:nvPr>
        </p:nvSpPr>
        <p:spPr>
          <a:xfrm>
            <a:off x="419100" y="6356350"/>
            <a:ext cx="4397829"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866" name="Google Shape;866;p5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54</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5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sz="4000">
                <a:latin typeface="Arial"/>
                <a:ea typeface="Arial"/>
                <a:cs typeface="Arial"/>
                <a:sym typeface="Arial"/>
              </a:rPr>
              <a:t>Conclua o teste de conhecimento</a:t>
            </a:r>
            <a:endParaRPr/>
          </a:p>
        </p:txBody>
      </p:sp>
      <p:pic>
        <p:nvPicPr>
          <p:cNvPr id="872" name="Google Shape;872;p55"/>
          <p:cNvPicPr preferRelativeResize="0"/>
          <p:nvPr/>
        </p:nvPicPr>
        <p:blipFill rotWithShape="1">
          <a:blip r:embed="rId3">
            <a:alphaModFix/>
          </a:blip>
          <a:srcRect/>
          <a:stretch/>
        </p:blipFill>
        <p:spPr>
          <a:xfrm>
            <a:off x="2588755" y="1564105"/>
            <a:ext cx="6864617" cy="4576411"/>
          </a:xfrm>
          <a:prstGeom prst="rect">
            <a:avLst/>
          </a:prstGeom>
          <a:noFill/>
          <a:ln w="9525" cap="flat" cmpd="sng">
            <a:solidFill>
              <a:schemeClr val="accent1"/>
            </a:solidFill>
            <a:prstDash val="solid"/>
            <a:round/>
            <a:headEnd type="none" w="sm" len="sm"/>
            <a:tailEnd type="none" w="sm" len="sm"/>
          </a:ln>
        </p:spPr>
      </p:pic>
      <p:sp>
        <p:nvSpPr>
          <p:cNvPr id="873" name="Google Shape;873;p55"/>
          <p:cNvSpPr txBox="1">
            <a:spLocks noGrp="1"/>
          </p:cNvSpPr>
          <p:nvPr>
            <p:ph type="ftr" idx="11"/>
          </p:nvPr>
        </p:nvSpPr>
        <p:spPr>
          <a:xfrm>
            <a:off x="419100" y="6356350"/>
            <a:ext cx="4544786"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874" name="Google Shape;874;p5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55</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79" name="Google Shape;879;p5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Exemplo de pergunta do exame</a:t>
            </a:r>
            <a:endParaRPr/>
          </a:p>
        </p:txBody>
      </p:sp>
      <p:sp>
        <p:nvSpPr>
          <p:cNvPr id="880" name="Google Shape;880;p56" descr="key phrase in the question."/>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400"/>
              <a:buNone/>
            </a:pPr>
            <a:r>
              <a:rPr lang="pt-BR" sz="2400"/>
              <a:t>Qual serviço da AWS fornece recomendações de otimização de segurança de infraestrutura? </a:t>
            </a:r>
            <a:endParaRPr/>
          </a:p>
          <a:p>
            <a:pPr marL="514350" lvl="0" indent="-514350" algn="l" rtl="0">
              <a:lnSpc>
                <a:spcPct val="90000"/>
              </a:lnSpc>
              <a:spcBef>
                <a:spcPts val="1000"/>
              </a:spcBef>
              <a:spcAft>
                <a:spcPts val="0"/>
              </a:spcAft>
              <a:buClr>
                <a:schemeClr val="dk1"/>
              </a:buClr>
              <a:buSzPts val="2400"/>
              <a:buAutoNum type="alphaUcPeriod"/>
            </a:pPr>
            <a:r>
              <a:rPr lang="pt-BR" sz="2400"/>
              <a:t>Interface de programação de aplicativos (API) do AWS Price List </a:t>
            </a:r>
            <a:endParaRPr/>
          </a:p>
          <a:p>
            <a:pPr marL="514350" lvl="0" indent="-514350" algn="l" rtl="0">
              <a:lnSpc>
                <a:spcPct val="90000"/>
              </a:lnSpc>
              <a:spcBef>
                <a:spcPts val="1000"/>
              </a:spcBef>
              <a:spcAft>
                <a:spcPts val="0"/>
              </a:spcAft>
              <a:buClr>
                <a:schemeClr val="dk1"/>
              </a:buClr>
              <a:buSzPts val="2400"/>
              <a:buAutoNum type="alphaUcPeriod"/>
            </a:pPr>
            <a:r>
              <a:rPr lang="pt-BR" sz="2400"/>
              <a:t>Instâncias reservadas </a:t>
            </a:r>
            <a:endParaRPr/>
          </a:p>
          <a:p>
            <a:pPr marL="514350" lvl="0" indent="-514350" algn="l" rtl="0">
              <a:lnSpc>
                <a:spcPct val="90000"/>
              </a:lnSpc>
              <a:spcBef>
                <a:spcPts val="1000"/>
              </a:spcBef>
              <a:spcAft>
                <a:spcPts val="0"/>
              </a:spcAft>
              <a:buClr>
                <a:schemeClr val="dk1"/>
              </a:buClr>
              <a:buSzPts val="2400"/>
              <a:buAutoNum type="alphaUcPeriod"/>
            </a:pPr>
            <a:r>
              <a:rPr lang="pt-BR" sz="2400"/>
              <a:t>AWS Trusted Advisor</a:t>
            </a:r>
            <a:endParaRPr sz="2400"/>
          </a:p>
          <a:p>
            <a:pPr marL="514350" lvl="0" indent="-514350" algn="l" rtl="0">
              <a:lnSpc>
                <a:spcPct val="90000"/>
              </a:lnSpc>
              <a:spcBef>
                <a:spcPts val="1000"/>
              </a:spcBef>
              <a:spcAft>
                <a:spcPts val="0"/>
              </a:spcAft>
              <a:buClr>
                <a:schemeClr val="dk1"/>
              </a:buClr>
              <a:buSzPts val="2400"/>
              <a:buAutoNum type="alphaUcPeriod"/>
            </a:pPr>
            <a:r>
              <a:rPr lang="pt-BR" sz="2400"/>
              <a:t>Frota spot do Amazon Elastic Compute Cloud (Amazon EC2)</a:t>
            </a:r>
            <a:endParaRPr/>
          </a:p>
        </p:txBody>
      </p:sp>
      <p:sp>
        <p:nvSpPr>
          <p:cNvPr id="881" name="Google Shape;881;p56" descr="box around recommendations."/>
          <p:cNvSpPr/>
          <p:nvPr/>
        </p:nvSpPr>
        <p:spPr>
          <a:xfrm>
            <a:off x="4389120" y="1528176"/>
            <a:ext cx="6534694" cy="428962"/>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82" name="Google Shape;882;p56" descr="box around answer C: AWS Trusted Advisor."/>
          <p:cNvSpPr/>
          <p:nvPr/>
        </p:nvSpPr>
        <p:spPr>
          <a:xfrm>
            <a:off x="403057" y="3193817"/>
            <a:ext cx="3829051" cy="425557"/>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83" name="Google Shape;883;p56"/>
          <p:cNvSpPr txBox="1">
            <a:spLocks noGrp="1"/>
          </p:cNvSpPr>
          <p:nvPr>
            <p:ph type="ftr" idx="11"/>
          </p:nvPr>
        </p:nvSpPr>
        <p:spPr>
          <a:xfrm>
            <a:off x="419099" y="6356350"/>
            <a:ext cx="4691743"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pt-BR" sz="900" b="0" i="0" u="none" strike="noStrike" cap="none">
                <a:solidFill>
                  <a:srgbClr val="888888"/>
                </a:solidFill>
                <a:latin typeface="Arial"/>
                <a:ea typeface="Arial"/>
                <a:cs typeface="Arial"/>
                <a:sym typeface="Arial"/>
              </a:rPr>
              <a:t>© 2019 Amazon Web Services, Inc. ou suas afiliadas. Todos os direitos reservados.</a:t>
            </a:r>
            <a:endParaRPr/>
          </a:p>
        </p:txBody>
      </p:sp>
      <p:sp>
        <p:nvSpPr>
          <p:cNvPr id="884" name="Google Shape;884;p5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56</a:t>
            </a:fld>
            <a:endParaRPr/>
          </a:p>
        </p:txBody>
      </p:sp>
      <p:sp>
        <p:nvSpPr>
          <p:cNvPr id="885" name="Google Shape;885;p56" descr="box around answer C: AWS Trusted Advisor."/>
          <p:cNvSpPr/>
          <p:nvPr/>
        </p:nvSpPr>
        <p:spPr>
          <a:xfrm>
            <a:off x="403058" y="1858662"/>
            <a:ext cx="2323814" cy="425557"/>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8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p5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Recursos adicionais</a:t>
            </a:r>
            <a:endParaRPr/>
          </a:p>
        </p:txBody>
      </p:sp>
      <p:sp>
        <p:nvSpPr>
          <p:cNvPr id="891" name="Google Shape;891;p57"/>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400"/>
              <a:buChar char="•"/>
            </a:pPr>
            <a:r>
              <a:rPr lang="pt-BR" sz="2400"/>
              <a:t>Central de informações sobre economia da AWS: </a:t>
            </a:r>
            <a:r>
              <a:rPr lang="pt-BR" sz="2400" u="sng">
                <a:solidFill>
                  <a:schemeClr val="hlink"/>
                </a:solidFill>
                <a:hlinkClick r:id="rId3"/>
              </a:rPr>
              <a:t>http://aws.amazon.com/economics/</a:t>
            </a:r>
            <a:endParaRPr sz="2400"/>
          </a:p>
          <a:p>
            <a:pPr marL="228600" lvl="0" indent="-228600" algn="l" rtl="0">
              <a:lnSpc>
                <a:spcPct val="90000"/>
              </a:lnSpc>
              <a:spcBef>
                <a:spcPts val="1000"/>
              </a:spcBef>
              <a:spcAft>
                <a:spcPts val="0"/>
              </a:spcAft>
              <a:buClr>
                <a:schemeClr val="dk1"/>
              </a:buClr>
              <a:buSzPts val="2400"/>
              <a:buChar char="•"/>
            </a:pPr>
            <a:r>
              <a:rPr lang="pt-BR" sz="2400"/>
              <a:t>Calculadora de TCO da AWS: </a:t>
            </a:r>
            <a:r>
              <a:rPr lang="pt-BR" sz="2400" u="sng">
                <a:solidFill>
                  <a:schemeClr val="hlink"/>
                </a:solidFill>
                <a:hlinkClick r:id="rId4"/>
              </a:rPr>
              <a:t>https://awstcocalculator.com</a:t>
            </a:r>
            <a:endParaRPr sz="2400"/>
          </a:p>
          <a:p>
            <a:pPr marL="228600" lvl="0" indent="-228600" algn="l" rtl="0">
              <a:lnSpc>
                <a:spcPct val="90000"/>
              </a:lnSpc>
              <a:spcBef>
                <a:spcPts val="1000"/>
              </a:spcBef>
              <a:spcAft>
                <a:spcPts val="0"/>
              </a:spcAft>
              <a:buClr>
                <a:schemeClr val="dk1"/>
              </a:buClr>
              <a:buSzPts val="2400"/>
              <a:buChar char="•"/>
            </a:pPr>
            <a:r>
              <a:rPr lang="pt-BR" sz="2400"/>
              <a:t>Calculadora Mensal: </a:t>
            </a:r>
            <a:r>
              <a:rPr lang="pt-BR" sz="2400" u="sng">
                <a:solidFill>
                  <a:schemeClr val="hlink"/>
                </a:solidFill>
                <a:hlinkClick r:id="rId3"/>
              </a:rPr>
              <a:t>https://calculator.s3.amazonaws.com/index.html</a:t>
            </a:r>
            <a:endParaRPr sz="2400"/>
          </a:p>
          <a:p>
            <a:pPr marL="228600" lvl="0" indent="-228600" algn="l" rtl="0">
              <a:lnSpc>
                <a:spcPct val="90000"/>
              </a:lnSpc>
              <a:spcBef>
                <a:spcPts val="1000"/>
              </a:spcBef>
              <a:spcAft>
                <a:spcPts val="0"/>
              </a:spcAft>
              <a:buClr>
                <a:schemeClr val="dk1"/>
              </a:buClr>
              <a:buSzPts val="2400"/>
              <a:buChar char="•"/>
            </a:pPr>
            <a:r>
              <a:rPr lang="pt-BR" sz="2400"/>
              <a:t>Estudos de caso e pesquisa: </a:t>
            </a:r>
            <a:r>
              <a:rPr lang="pt-BR" sz="2400" u="sng">
                <a:solidFill>
                  <a:schemeClr val="hlink"/>
                </a:solidFill>
                <a:hlinkClick r:id="rId3"/>
              </a:rPr>
              <a:t>http://aws.amazon.com/economics/</a:t>
            </a:r>
            <a:endParaRPr sz="2400"/>
          </a:p>
          <a:p>
            <a:pPr marL="228600" lvl="0" indent="-228600" algn="l" rtl="0">
              <a:lnSpc>
                <a:spcPct val="90000"/>
              </a:lnSpc>
              <a:spcBef>
                <a:spcPts val="1000"/>
              </a:spcBef>
              <a:spcAft>
                <a:spcPts val="0"/>
              </a:spcAft>
              <a:buClr>
                <a:schemeClr val="dk1"/>
              </a:buClr>
              <a:buSzPts val="2400"/>
              <a:buChar char="•"/>
            </a:pPr>
            <a:r>
              <a:rPr lang="pt-BR" sz="2400"/>
              <a:t>Exercícios de definição de preço adicionais: </a:t>
            </a:r>
            <a:r>
              <a:rPr lang="pt-BR" sz="2400" u="sng">
                <a:solidFill>
                  <a:schemeClr val="hlink"/>
                </a:solidFill>
                <a:hlinkClick r:id="rId5"/>
              </a:rPr>
              <a:t>http://awscostlabs.com</a:t>
            </a:r>
            <a:endParaRPr sz="2400"/>
          </a:p>
          <a:p>
            <a:pPr marL="0" lvl="0" indent="0" algn="l" rtl="0">
              <a:lnSpc>
                <a:spcPct val="90000"/>
              </a:lnSpc>
              <a:spcBef>
                <a:spcPts val="1000"/>
              </a:spcBef>
              <a:spcAft>
                <a:spcPts val="0"/>
              </a:spcAft>
              <a:buClr>
                <a:schemeClr val="dk1"/>
              </a:buClr>
              <a:buSzPts val="2400"/>
              <a:buNone/>
            </a:pPr>
            <a:endParaRPr sz="2400"/>
          </a:p>
        </p:txBody>
      </p:sp>
      <p:sp>
        <p:nvSpPr>
          <p:cNvPr id="892" name="Google Shape;892;p57"/>
          <p:cNvSpPr txBox="1">
            <a:spLocks noGrp="1"/>
          </p:cNvSpPr>
          <p:nvPr>
            <p:ph type="ftr" idx="11"/>
          </p:nvPr>
        </p:nvSpPr>
        <p:spPr>
          <a:xfrm>
            <a:off x="419100" y="6356350"/>
            <a:ext cx="4479471"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893" name="Google Shape;893;p5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57</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58"/>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lt1"/>
              </a:buClr>
              <a:buSzPct val="100000"/>
              <a:buFont typeface="Arial"/>
              <a:buNone/>
            </a:pPr>
            <a:r>
              <a:rPr lang="pt-BR"/>
              <a:t>Obrigado</a:t>
            </a:r>
            <a:endParaRPr>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Como você paga pela AWS?</a:t>
            </a:r>
            <a:endParaRPr/>
          </a:p>
        </p:txBody>
      </p:sp>
      <p:grpSp>
        <p:nvGrpSpPr>
          <p:cNvPr id="265" name="Google Shape;265;p6" descr="summary of the payment philosophy."/>
          <p:cNvGrpSpPr/>
          <p:nvPr/>
        </p:nvGrpSpPr>
        <p:grpSpPr>
          <a:xfrm>
            <a:off x="317277" y="2006965"/>
            <a:ext cx="11441839" cy="3604426"/>
            <a:chOff x="317277" y="2006965"/>
            <a:chExt cx="11441839" cy="3604426"/>
          </a:xfrm>
        </p:grpSpPr>
        <p:sp>
          <p:nvSpPr>
            <p:cNvPr id="266" name="Google Shape;266;p6"/>
            <p:cNvSpPr/>
            <p:nvPr/>
          </p:nvSpPr>
          <p:spPr>
            <a:xfrm>
              <a:off x="317277" y="2006965"/>
              <a:ext cx="3580781" cy="3601660"/>
            </a:xfrm>
            <a:prstGeom prst="roundRect">
              <a:avLst>
                <a:gd name="adj" fmla="val 8598"/>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pic>
          <p:nvPicPr>
            <p:cNvPr id="267" name="Google Shape;267;p6" descr="pricing_pay-as-you-go."/>
            <p:cNvPicPr preferRelativeResize="0"/>
            <p:nvPr/>
          </p:nvPicPr>
          <p:blipFill rotWithShape="1">
            <a:blip r:embed="rId3">
              <a:alphaModFix/>
            </a:blip>
            <a:srcRect/>
            <a:stretch/>
          </p:blipFill>
          <p:spPr>
            <a:xfrm>
              <a:off x="797979" y="2585130"/>
              <a:ext cx="2619375" cy="2857500"/>
            </a:xfrm>
            <a:prstGeom prst="rect">
              <a:avLst/>
            </a:prstGeom>
            <a:noFill/>
            <a:ln>
              <a:noFill/>
            </a:ln>
          </p:spPr>
        </p:pic>
        <p:sp>
          <p:nvSpPr>
            <p:cNvPr id="268" name="Google Shape;268;p6" descr="Pay for what you use."/>
            <p:cNvSpPr txBox="1"/>
            <p:nvPr/>
          </p:nvSpPr>
          <p:spPr>
            <a:xfrm>
              <a:off x="780062" y="2212896"/>
              <a:ext cx="2655214" cy="572464"/>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2000" b="1" i="0" u="none" strike="noStrike" cap="none">
                  <a:solidFill>
                    <a:schemeClr val="dk1"/>
                  </a:solidFill>
                  <a:latin typeface="Arial"/>
                  <a:ea typeface="Arial"/>
                  <a:cs typeface="Arial"/>
                  <a:sym typeface="Arial"/>
                </a:rPr>
                <a:t>Pague pelo que usar</a:t>
              </a:r>
              <a:endParaRPr/>
            </a:p>
          </p:txBody>
        </p:sp>
        <p:sp>
          <p:nvSpPr>
            <p:cNvPr id="269" name="Google Shape;269;p6"/>
            <p:cNvSpPr/>
            <p:nvPr/>
          </p:nvSpPr>
          <p:spPr>
            <a:xfrm>
              <a:off x="4247806" y="2009731"/>
              <a:ext cx="3580781" cy="3601660"/>
            </a:xfrm>
            <a:prstGeom prst="roundRect">
              <a:avLst>
                <a:gd name="adj" fmla="val 8598"/>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pic>
          <p:nvPicPr>
            <p:cNvPr id="270" name="Google Shape;270;p6" descr="pricing_reserved-instances-change."/>
            <p:cNvPicPr preferRelativeResize="0"/>
            <p:nvPr/>
          </p:nvPicPr>
          <p:blipFill rotWithShape="1">
            <a:blip r:embed="rId4">
              <a:alphaModFix/>
            </a:blip>
            <a:srcRect/>
            <a:stretch/>
          </p:blipFill>
          <p:spPr>
            <a:xfrm>
              <a:off x="4728507" y="2585130"/>
              <a:ext cx="2619375" cy="2857500"/>
            </a:xfrm>
            <a:prstGeom prst="rect">
              <a:avLst/>
            </a:prstGeom>
            <a:noFill/>
            <a:ln>
              <a:noFill/>
            </a:ln>
          </p:spPr>
        </p:pic>
        <p:sp>
          <p:nvSpPr>
            <p:cNvPr id="271" name="Google Shape;271;p6" descr="Pay less when you reserve."/>
            <p:cNvSpPr txBox="1"/>
            <p:nvPr/>
          </p:nvSpPr>
          <p:spPr>
            <a:xfrm>
              <a:off x="4958254" y="2212896"/>
              <a:ext cx="2159886" cy="849463"/>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2000" b="1" i="0" u="none" strike="noStrike" cap="none">
                  <a:solidFill>
                    <a:schemeClr val="dk1"/>
                  </a:solidFill>
                  <a:latin typeface="Arial"/>
                  <a:ea typeface="Arial"/>
                  <a:cs typeface="Arial"/>
                  <a:sym typeface="Arial"/>
                </a:rPr>
                <a:t>Paga menos ao </a:t>
              </a:r>
              <a:br>
                <a:rPr lang="pt-BR" sz="2000" b="1" i="0" u="none" strike="noStrike" cap="none">
                  <a:solidFill>
                    <a:schemeClr val="dk1"/>
                  </a:solidFill>
                  <a:latin typeface="Arial"/>
                  <a:ea typeface="Arial"/>
                  <a:cs typeface="Arial"/>
                  <a:sym typeface="Arial"/>
                </a:rPr>
              </a:br>
              <a:r>
                <a:rPr lang="pt-BR" sz="2000" b="1" i="0" u="none" strike="noStrike" cap="none">
                  <a:solidFill>
                    <a:schemeClr val="dk1"/>
                  </a:solidFill>
                  <a:latin typeface="Arial"/>
                  <a:ea typeface="Arial"/>
                  <a:cs typeface="Arial"/>
                  <a:sym typeface="Arial"/>
                </a:rPr>
                <a:t>fazer reserva</a:t>
              </a:r>
              <a:endParaRPr/>
            </a:p>
          </p:txBody>
        </p:sp>
        <p:sp>
          <p:nvSpPr>
            <p:cNvPr id="272" name="Google Shape;272;p6"/>
            <p:cNvSpPr/>
            <p:nvPr/>
          </p:nvSpPr>
          <p:spPr>
            <a:xfrm>
              <a:off x="8178335" y="2009731"/>
              <a:ext cx="3580781" cy="3601660"/>
            </a:xfrm>
            <a:prstGeom prst="roundRect">
              <a:avLst>
                <a:gd name="adj" fmla="val 8598"/>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pic>
          <p:nvPicPr>
            <p:cNvPr id="273" name="Google Shape;273;p6" descr="pricing_pay-less-by-using-more."/>
            <p:cNvPicPr preferRelativeResize="0"/>
            <p:nvPr/>
          </p:nvPicPr>
          <p:blipFill rotWithShape="1">
            <a:blip r:embed="rId5">
              <a:alphaModFix/>
            </a:blip>
            <a:srcRect/>
            <a:stretch/>
          </p:blipFill>
          <p:spPr>
            <a:xfrm>
              <a:off x="8659039" y="2753891"/>
              <a:ext cx="2619375" cy="2857500"/>
            </a:xfrm>
            <a:prstGeom prst="rect">
              <a:avLst/>
            </a:prstGeom>
            <a:noFill/>
            <a:ln>
              <a:noFill/>
            </a:ln>
          </p:spPr>
        </p:pic>
        <p:sp>
          <p:nvSpPr>
            <p:cNvPr id="274" name="Google Shape;274;p6" descr="Pay less when you use more and as AWS grows."/>
            <p:cNvSpPr txBox="1"/>
            <p:nvPr/>
          </p:nvSpPr>
          <p:spPr>
            <a:xfrm>
              <a:off x="8309287" y="2212896"/>
              <a:ext cx="3273113" cy="1126462"/>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2000" b="1" i="0" u="none" strike="noStrike" cap="none">
                  <a:solidFill>
                    <a:schemeClr val="dk1"/>
                  </a:solidFill>
                  <a:latin typeface="Arial"/>
                  <a:ea typeface="Arial"/>
                  <a:cs typeface="Arial"/>
                  <a:sym typeface="Arial"/>
                </a:rPr>
                <a:t>Pague menos quando você usar mais e conforme a AWS cresce</a:t>
              </a:r>
              <a:endParaRPr/>
            </a:p>
          </p:txBody>
        </p:sp>
      </p:grpSp>
      <p:sp>
        <p:nvSpPr>
          <p:cNvPr id="275" name="Google Shape;275;p6"/>
          <p:cNvSpPr txBox="1">
            <a:spLocks noGrp="1"/>
          </p:cNvSpPr>
          <p:nvPr>
            <p:ph type="ftr" idx="11"/>
          </p:nvPr>
        </p:nvSpPr>
        <p:spPr>
          <a:xfrm>
            <a:off x="419100" y="6356350"/>
            <a:ext cx="430940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276" name="Google Shape;276;p6"/>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Pague pelo que usar</a:t>
            </a:r>
            <a:endParaRPr/>
          </a:p>
        </p:txBody>
      </p:sp>
      <p:sp>
        <p:nvSpPr>
          <p:cNvPr id="282" name="Google Shape;282;p7"/>
          <p:cNvSpPr/>
          <p:nvPr/>
        </p:nvSpPr>
        <p:spPr>
          <a:xfrm>
            <a:off x="1639848" y="1195585"/>
            <a:ext cx="9267057" cy="9541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2800" b="0" i="0" u="none" strike="noStrike" cap="none">
                <a:solidFill>
                  <a:schemeClr val="dk1"/>
                </a:solidFill>
                <a:latin typeface="Arial"/>
                <a:ea typeface="Arial"/>
                <a:cs typeface="Arial"/>
                <a:sym typeface="Arial"/>
              </a:rPr>
              <a:t>Pague apenas pelos serviços que você consumir, sem grandes despesas iniciais.</a:t>
            </a:r>
            <a:endParaRPr/>
          </a:p>
        </p:txBody>
      </p:sp>
      <p:grpSp>
        <p:nvGrpSpPr>
          <p:cNvPr id="283" name="Google Shape;283;p7" descr="summary of on premises and AWS costs."/>
          <p:cNvGrpSpPr/>
          <p:nvPr/>
        </p:nvGrpSpPr>
        <p:grpSpPr>
          <a:xfrm>
            <a:off x="769033" y="2200921"/>
            <a:ext cx="10497927" cy="3397697"/>
            <a:chOff x="769033" y="2200921"/>
            <a:chExt cx="10497927" cy="3397697"/>
          </a:xfrm>
        </p:grpSpPr>
        <p:sp>
          <p:nvSpPr>
            <p:cNvPr id="284" name="Google Shape;284;p7"/>
            <p:cNvSpPr/>
            <p:nvPr/>
          </p:nvSpPr>
          <p:spPr>
            <a:xfrm>
              <a:off x="6480145" y="2200921"/>
              <a:ext cx="4786815" cy="3397697"/>
            </a:xfrm>
            <a:prstGeom prst="roundRect">
              <a:avLst>
                <a:gd name="adj" fmla="val 8598"/>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pic>
          <p:nvPicPr>
            <p:cNvPr id="285" name="Google Shape;285;p7" descr="AWS costs."/>
            <p:cNvPicPr preferRelativeResize="0"/>
            <p:nvPr/>
          </p:nvPicPr>
          <p:blipFill rotWithShape="1">
            <a:blip r:embed="rId3">
              <a:alphaModFix/>
            </a:blip>
            <a:srcRect/>
            <a:stretch/>
          </p:blipFill>
          <p:spPr>
            <a:xfrm>
              <a:off x="6421993" y="2915973"/>
              <a:ext cx="4524375" cy="2381250"/>
            </a:xfrm>
            <a:prstGeom prst="rect">
              <a:avLst/>
            </a:prstGeom>
            <a:noFill/>
            <a:ln>
              <a:noFill/>
            </a:ln>
          </p:spPr>
        </p:pic>
        <p:sp>
          <p:nvSpPr>
            <p:cNvPr id="286" name="Google Shape;286;p7"/>
            <p:cNvSpPr txBox="1"/>
            <p:nvPr/>
          </p:nvSpPr>
          <p:spPr>
            <a:xfrm>
              <a:off x="8349850" y="2409753"/>
              <a:ext cx="1047403" cy="627864"/>
            </a:xfrm>
            <a:prstGeom prst="rect">
              <a:avLst/>
            </a:prstGeom>
            <a:noFill/>
            <a:ln>
              <a:noFill/>
            </a:ln>
          </p:spPr>
          <p:txBody>
            <a:bodyPr spcFirstLastPara="1" wrap="square" lIns="182875" tIns="146300" rIns="182875" bIns="146300" anchor="t" anchorCtr="0">
              <a:spAutoFit/>
            </a:bodyPr>
            <a:lstStyle/>
            <a:p>
              <a:pPr marL="0" marR="0" lvl="0" indent="0" algn="l" rtl="0">
                <a:lnSpc>
                  <a:spcPct val="90000"/>
                </a:lnSpc>
                <a:spcBef>
                  <a:spcPts val="0"/>
                </a:spcBef>
                <a:spcAft>
                  <a:spcPts val="0"/>
                </a:spcAft>
                <a:buNone/>
              </a:pPr>
              <a:r>
                <a:rPr lang="pt-BR" sz="2400" b="1" i="0" u="none" strike="noStrike" cap="none">
                  <a:solidFill>
                    <a:srgbClr val="F98E13"/>
                  </a:solidFill>
                  <a:latin typeface="Arial"/>
                  <a:ea typeface="Arial"/>
                  <a:cs typeface="Arial"/>
                  <a:sym typeface="Arial"/>
                </a:rPr>
                <a:t>AWS</a:t>
              </a:r>
              <a:endParaRPr/>
            </a:p>
          </p:txBody>
        </p:sp>
        <p:sp>
          <p:nvSpPr>
            <p:cNvPr id="287" name="Google Shape;287;p7"/>
            <p:cNvSpPr/>
            <p:nvPr/>
          </p:nvSpPr>
          <p:spPr>
            <a:xfrm>
              <a:off x="769033" y="2200921"/>
              <a:ext cx="4786815" cy="3397697"/>
            </a:xfrm>
            <a:prstGeom prst="roundRect">
              <a:avLst>
                <a:gd name="adj" fmla="val 8598"/>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pic>
          <p:nvPicPr>
            <p:cNvPr id="288" name="Google Shape;288;p7" descr="On-premises costs."/>
            <p:cNvPicPr preferRelativeResize="0"/>
            <p:nvPr/>
          </p:nvPicPr>
          <p:blipFill rotWithShape="1">
            <a:blip r:embed="rId4">
              <a:alphaModFix/>
            </a:blip>
            <a:srcRect/>
            <a:stretch/>
          </p:blipFill>
          <p:spPr>
            <a:xfrm>
              <a:off x="769033" y="2907424"/>
              <a:ext cx="4524375" cy="2381250"/>
            </a:xfrm>
            <a:prstGeom prst="rect">
              <a:avLst/>
            </a:prstGeom>
            <a:noFill/>
            <a:ln>
              <a:noFill/>
            </a:ln>
          </p:spPr>
        </p:pic>
        <p:sp>
          <p:nvSpPr>
            <p:cNvPr id="289" name="Google Shape;289;p7"/>
            <p:cNvSpPr txBox="1"/>
            <p:nvPr/>
          </p:nvSpPr>
          <p:spPr>
            <a:xfrm>
              <a:off x="2070632" y="2391789"/>
              <a:ext cx="2062103" cy="627864"/>
            </a:xfrm>
            <a:prstGeom prst="rect">
              <a:avLst/>
            </a:prstGeom>
            <a:noFill/>
            <a:ln>
              <a:noFill/>
            </a:ln>
          </p:spPr>
          <p:txBody>
            <a:bodyPr spcFirstLastPara="1" wrap="square" lIns="182875" tIns="146300" rIns="182875" bIns="146300" anchor="t" anchorCtr="0">
              <a:spAutoFit/>
            </a:bodyPr>
            <a:lstStyle/>
            <a:p>
              <a:pPr marL="0" marR="0" lvl="0" indent="0" algn="l" rtl="0">
                <a:lnSpc>
                  <a:spcPct val="90000"/>
                </a:lnSpc>
                <a:spcBef>
                  <a:spcPts val="0"/>
                </a:spcBef>
                <a:spcAft>
                  <a:spcPts val="0"/>
                </a:spcAft>
                <a:buNone/>
              </a:pPr>
              <a:r>
                <a:rPr lang="pt-BR" sz="2400" b="1" i="0" u="none" strike="noStrike" cap="none">
                  <a:solidFill>
                    <a:srgbClr val="DB4949"/>
                  </a:solidFill>
                  <a:latin typeface="Arial"/>
                  <a:ea typeface="Arial"/>
                  <a:cs typeface="Arial"/>
                  <a:sym typeface="Arial"/>
                </a:rPr>
                <a:t>No local</a:t>
              </a:r>
              <a:endParaRPr/>
            </a:p>
          </p:txBody>
        </p:sp>
      </p:grpSp>
      <p:sp>
        <p:nvSpPr>
          <p:cNvPr id="290" name="Google Shape;290;p7"/>
          <p:cNvSpPr txBox="1">
            <a:spLocks noGrp="1"/>
          </p:cNvSpPr>
          <p:nvPr>
            <p:ph type="ftr" idx="11"/>
          </p:nvPr>
        </p:nvSpPr>
        <p:spPr>
          <a:xfrm>
            <a:off x="419100" y="6356350"/>
            <a:ext cx="44141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291" name="Google Shape;291;p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Paga menos ao fazer reserva</a:t>
            </a:r>
            <a:endParaRPr/>
          </a:p>
        </p:txBody>
      </p:sp>
      <p:sp>
        <p:nvSpPr>
          <p:cNvPr id="297" name="Google Shape;297;p8"/>
          <p:cNvSpPr txBox="1">
            <a:spLocks noGrp="1"/>
          </p:cNvSpPr>
          <p:nvPr>
            <p:ph type="body" idx="1"/>
          </p:nvPr>
        </p:nvSpPr>
        <p:spPr>
          <a:xfrm>
            <a:off x="175460" y="1512627"/>
            <a:ext cx="3977783"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400"/>
              <a:buNone/>
            </a:pPr>
            <a:r>
              <a:rPr lang="pt-BR" sz="2400"/>
              <a:t>Invista em instâncias reservadas (RIs):</a:t>
            </a:r>
            <a:endParaRPr sz="2000"/>
          </a:p>
          <a:p>
            <a:pPr marL="471488" lvl="0" indent="-471488" algn="l" rtl="0">
              <a:lnSpc>
                <a:spcPct val="90000"/>
              </a:lnSpc>
              <a:spcBef>
                <a:spcPts val="1000"/>
              </a:spcBef>
              <a:spcAft>
                <a:spcPts val="0"/>
              </a:spcAft>
              <a:buClr>
                <a:schemeClr val="dk1"/>
              </a:buClr>
              <a:buSzPts val="2000"/>
              <a:buChar char="•"/>
            </a:pPr>
            <a:r>
              <a:rPr lang="pt-BR" sz="2000"/>
              <a:t>Economize até 75%</a:t>
            </a:r>
            <a:endParaRPr/>
          </a:p>
          <a:p>
            <a:pPr marL="471488" lvl="0" indent="-471488" algn="l" rtl="0">
              <a:lnSpc>
                <a:spcPct val="90000"/>
              </a:lnSpc>
              <a:spcBef>
                <a:spcPts val="1000"/>
              </a:spcBef>
              <a:spcAft>
                <a:spcPts val="0"/>
              </a:spcAft>
              <a:buClr>
                <a:schemeClr val="dk1"/>
              </a:buClr>
              <a:buSzPts val="2000"/>
              <a:buChar char="•"/>
            </a:pPr>
            <a:r>
              <a:rPr lang="pt-BR" sz="2000"/>
              <a:t>Opções:</a:t>
            </a:r>
            <a:endParaRPr/>
          </a:p>
          <a:p>
            <a:pPr marL="928688" lvl="2" indent="-471488" algn="l" rtl="0">
              <a:lnSpc>
                <a:spcPct val="90000"/>
              </a:lnSpc>
              <a:spcBef>
                <a:spcPts val="500"/>
              </a:spcBef>
              <a:spcAft>
                <a:spcPts val="0"/>
              </a:spcAft>
              <a:buClr>
                <a:schemeClr val="dk1"/>
              </a:buClr>
              <a:buSzPts val="1800"/>
              <a:buChar char="•"/>
            </a:pPr>
            <a:r>
              <a:rPr lang="pt-BR" sz="1800" b="1"/>
              <a:t>Maior desconto </a:t>
            </a:r>
            <a:r>
              <a:rPr lang="pt-BR" sz="1800"/>
              <a:t>de instância reservada </a:t>
            </a:r>
            <a:r>
              <a:rPr lang="pt-BR" sz="1800" b="1">
                <a:solidFill>
                  <a:schemeClr val="accent5"/>
                </a:solidFill>
              </a:rPr>
              <a:t>(AURI) </a:t>
            </a:r>
            <a:r>
              <a:rPr lang="pt-BR" sz="1800" b="1"/>
              <a:t>🡪</a:t>
            </a:r>
            <a:r>
              <a:rPr lang="pt-BR" sz="1800"/>
              <a:t>com pagamento adiantado integral</a:t>
            </a:r>
            <a:endParaRPr sz="1800" b="1"/>
          </a:p>
          <a:p>
            <a:pPr marL="928688" lvl="2" indent="-471488" algn="l" rtl="0">
              <a:lnSpc>
                <a:spcPct val="90000"/>
              </a:lnSpc>
              <a:spcBef>
                <a:spcPts val="500"/>
              </a:spcBef>
              <a:spcAft>
                <a:spcPts val="0"/>
              </a:spcAft>
              <a:buClr>
                <a:schemeClr val="dk1"/>
              </a:buClr>
              <a:buSzPts val="1800"/>
              <a:buChar char="•"/>
            </a:pPr>
            <a:r>
              <a:rPr lang="pt-BR" sz="1800" b="1"/>
              <a:t>Descontos menores </a:t>
            </a:r>
            <a:r>
              <a:rPr lang="pt-BR" sz="1800"/>
              <a:t>para instâncias reservadas com pagamento adiantado parcial </a:t>
            </a:r>
            <a:r>
              <a:rPr lang="pt-BR" sz="1800" b="1">
                <a:solidFill>
                  <a:schemeClr val="accent5"/>
                </a:solidFill>
              </a:rPr>
              <a:t>(PURI) </a:t>
            </a:r>
            <a:r>
              <a:rPr lang="pt-BR" sz="1800" b="1"/>
              <a:t>🡪</a:t>
            </a:r>
            <a:endParaRPr sz="1800" b="1">
              <a:solidFill>
                <a:schemeClr val="accent4"/>
              </a:solidFill>
            </a:endParaRPr>
          </a:p>
          <a:p>
            <a:pPr marL="928688" lvl="2" indent="-471488" algn="l" rtl="0">
              <a:lnSpc>
                <a:spcPct val="100000"/>
              </a:lnSpc>
              <a:spcBef>
                <a:spcPts val="500"/>
              </a:spcBef>
              <a:spcAft>
                <a:spcPts val="0"/>
              </a:spcAft>
              <a:buClr>
                <a:schemeClr val="dk1"/>
              </a:buClr>
              <a:buSzPts val="1800"/>
              <a:buChar char="•"/>
            </a:pPr>
            <a:r>
              <a:rPr lang="pt-BR" sz="1800" b="1"/>
              <a:t>Menor Desconto </a:t>
            </a:r>
            <a:r>
              <a:rPr lang="pt-BR" sz="1800"/>
              <a:t>da instância reservada sem pagamento adiantado </a:t>
            </a:r>
            <a:r>
              <a:rPr lang="pt-BR" sz="1800" b="1">
                <a:solidFill>
                  <a:schemeClr val="accent5"/>
                </a:solidFill>
              </a:rPr>
              <a:t>(NURI) </a:t>
            </a:r>
            <a:r>
              <a:rPr lang="pt-BR" sz="1800" b="1"/>
              <a:t>🡪</a:t>
            </a:r>
            <a:endParaRPr sz="1600"/>
          </a:p>
        </p:txBody>
      </p:sp>
      <p:grpSp>
        <p:nvGrpSpPr>
          <p:cNvPr id="298" name="Google Shape;298;p8"/>
          <p:cNvGrpSpPr/>
          <p:nvPr/>
        </p:nvGrpSpPr>
        <p:grpSpPr>
          <a:xfrm>
            <a:off x="4400843" y="1653973"/>
            <a:ext cx="7224671" cy="3138291"/>
            <a:chOff x="2049403" y="2636108"/>
            <a:chExt cx="7224671" cy="3138291"/>
          </a:xfrm>
        </p:grpSpPr>
        <p:sp>
          <p:nvSpPr>
            <p:cNvPr id="299" name="Google Shape;299;p8"/>
            <p:cNvSpPr/>
            <p:nvPr/>
          </p:nvSpPr>
          <p:spPr>
            <a:xfrm>
              <a:off x="2049403" y="2636108"/>
              <a:ext cx="7224671" cy="3138291"/>
            </a:xfrm>
            <a:prstGeom prst="roundRect">
              <a:avLst>
                <a:gd name="adj" fmla="val 10132"/>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pic>
          <p:nvPicPr>
            <p:cNvPr id="300" name="Google Shape;300;p8" descr="On Demand costs."/>
            <p:cNvPicPr preferRelativeResize="0"/>
            <p:nvPr/>
          </p:nvPicPr>
          <p:blipFill rotWithShape="1">
            <a:blip r:embed="rId3">
              <a:alphaModFix/>
            </a:blip>
            <a:srcRect/>
            <a:stretch/>
          </p:blipFill>
          <p:spPr>
            <a:xfrm>
              <a:off x="4497806" y="2759221"/>
              <a:ext cx="714375" cy="2143125"/>
            </a:xfrm>
            <a:prstGeom prst="rect">
              <a:avLst/>
            </a:prstGeom>
            <a:noFill/>
            <a:ln>
              <a:noFill/>
            </a:ln>
          </p:spPr>
        </p:pic>
        <p:sp>
          <p:nvSpPr>
            <p:cNvPr id="301" name="Google Shape;301;p8"/>
            <p:cNvSpPr txBox="1"/>
            <p:nvPr/>
          </p:nvSpPr>
          <p:spPr>
            <a:xfrm>
              <a:off x="4161637" y="4819156"/>
              <a:ext cx="1321530" cy="794064"/>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1800" b="1" i="0" u="none" strike="noStrike" cap="none">
                  <a:solidFill>
                    <a:schemeClr val="dk1"/>
                  </a:solidFill>
                  <a:latin typeface="Arial"/>
                  <a:ea typeface="Arial"/>
                  <a:cs typeface="Arial"/>
                  <a:sym typeface="Arial"/>
                </a:rPr>
                <a:t>Sob demanda</a:t>
              </a:r>
              <a:endParaRPr sz="1800" b="1" i="0" u="none" strike="noStrike" cap="none">
                <a:solidFill>
                  <a:schemeClr val="dk1"/>
                </a:solidFill>
                <a:latin typeface="Arial"/>
                <a:ea typeface="Arial"/>
                <a:cs typeface="Arial"/>
                <a:sym typeface="Arial"/>
              </a:endParaRPr>
            </a:p>
          </p:txBody>
        </p:sp>
        <p:pic>
          <p:nvPicPr>
            <p:cNvPr id="302" name="Google Shape;302;p8" descr="No upfront payments."/>
            <p:cNvPicPr preferRelativeResize="0"/>
            <p:nvPr/>
          </p:nvPicPr>
          <p:blipFill rotWithShape="1">
            <a:blip r:embed="rId4">
              <a:alphaModFix/>
            </a:blip>
            <a:srcRect/>
            <a:stretch/>
          </p:blipFill>
          <p:spPr>
            <a:xfrm>
              <a:off x="5686593" y="2738340"/>
              <a:ext cx="714375" cy="2143125"/>
            </a:xfrm>
            <a:prstGeom prst="rect">
              <a:avLst/>
            </a:prstGeom>
            <a:noFill/>
            <a:ln>
              <a:noFill/>
            </a:ln>
          </p:spPr>
        </p:pic>
        <p:sp>
          <p:nvSpPr>
            <p:cNvPr id="303" name="Google Shape;303;p8"/>
            <p:cNvSpPr txBox="1"/>
            <p:nvPr/>
          </p:nvSpPr>
          <p:spPr>
            <a:xfrm>
              <a:off x="5677217" y="4819156"/>
              <a:ext cx="927177" cy="544765"/>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1800" b="1" i="0" u="none" strike="noStrike" cap="none">
                  <a:solidFill>
                    <a:srgbClr val="DB4949"/>
                  </a:solidFill>
                  <a:latin typeface="Arial"/>
                  <a:ea typeface="Arial"/>
                  <a:cs typeface="Arial"/>
                  <a:sym typeface="Arial"/>
                </a:rPr>
                <a:t>NURI</a:t>
              </a:r>
              <a:endParaRPr/>
            </a:p>
          </p:txBody>
        </p:sp>
        <p:pic>
          <p:nvPicPr>
            <p:cNvPr id="304" name="Google Shape;304;p8" descr="Partial upfront reserved instance."/>
            <p:cNvPicPr preferRelativeResize="0"/>
            <p:nvPr/>
          </p:nvPicPr>
          <p:blipFill rotWithShape="1">
            <a:blip r:embed="rId5">
              <a:alphaModFix/>
            </a:blip>
            <a:srcRect/>
            <a:stretch/>
          </p:blipFill>
          <p:spPr>
            <a:xfrm>
              <a:off x="6919325" y="2738340"/>
              <a:ext cx="714375" cy="2143125"/>
            </a:xfrm>
            <a:prstGeom prst="rect">
              <a:avLst/>
            </a:prstGeom>
            <a:noFill/>
            <a:ln>
              <a:noFill/>
            </a:ln>
          </p:spPr>
        </p:pic>
        <p:sp>
          <p:nvSpPr>
            <p:cNvPr id="305" name="Google Shape;305;p8"/>
            <p:cNvSpPr txBox="1"/>
            <p:nvPr/>
          </p:nvSpPr>
          <p:spPr>
            <a:xfrm>
              <a:off x="6851993" y="4819156"/>
              <a:ext cx="927177" cy="544765"/>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1800" b="1" i="0" u="none" strike="noStrike" cap="none">
                  <a:solidFill>
                    <a:srgbClr val="F98E13"/>
                  </a:solidFill>
                  <a:latin typeface="Arial"/>
                  <a:ea typeface="Arial"/>
                  <a:cs typeface="Arial"/>
                  <a:sym typeface="Arial"/>
                </a:rPr>
                <a:t>PURI</a:t>
              </a:r>
              <a:endParaRPr/>
            </a:p>
          </p:txBody>
        </p:sp>
        <p:pic>
          <p:nvPicPr>
            <p:cNvPr id="306" name="Google Shape;306;p8" descr="All upfront reserved instance."/>
            <p:cNvPicPr preferRelativeResize="0"/>
            <p:nvPr/>
          </p:nvPicPr>
          <p:blipFill rotWithShape="1">
            <a:blip r:embed="rId6">
              <a:alphaModFix/>
            </a:blip>
            <a:srcRect/>
            <a:stretch/>
          </p:blipFill>
          <p:spPr>
            <a:xfrm>
              <a:off x="8152057" y="2738339"/>
              <a:ext cx="714375" cy="2143125"/>
            </a:xfrm>
            <a:prstGeom prst="rect">
              <a:avLst/>
            </a:prstGeom>
            <a:noFill/>
            <a:ln>
              <a:noFill/>
            </a:ln>
          </p:spPr>
        </p:pic>
        <p:sp>
          <p:nvSpPr>
            <p:cNvPr id="307" name="Google Shape;307;p8"/>
            <p:cNvSpPr txBox="1"/>
            <p:nvPr/>
          </p:nvSpPr>
          <p:spPr>
            <a:xfrm>
              <a:off x="8045655" y="4819156"/>
              <a:ext cx="927177" cy="544765"/>
            </a:xfrm>
            <a:prstGeom prst="rect">
              <a:avLst/>
            </a:prstGeom>
            <a:noFill/>
            <a:ln>
              <a:noFill/>
            </a:ln>
          </p:spPr>
          <p:txBody>
            <a:bodyPr spcFirstLastPara="1" wrap="square" lIns="182875" tIns="146300" rIns="182875" bIns="146300" anchor="t" anchorCtr="0">
              <a:spAutoFit/>
            </a:bodyPr>
            <a:lstStyle/>
            <a:p>
              <a:pPr marL="0" marR="0" lvl="0" indent="0" algn="ctr" rtl="0">
                <a:lnSpc>
                  <a:spcPct val="90000"/>
                </a:lnSpc>
                <a:spcBef>
                  <a:spcPts val="0"/>
                </a:spcBef>
                <a:spcAft>
                  <a:spcPts val="0"/>
                </a:spcAft>
                <a:buNone/>
              </a:pPr>
              <a:r>
                <a:rPr lang="pt-BR" sz="1800" b="1" i="0" u="none" strike="noStrike" cap="none">
                  <a:solidFill>
                    <a:srgbClr val="577AFB"/>
                  </a:solidFill>
                  <a:latin typeface="Arial"/>
                  <a:ea typeface="Arial"/>
                  <a:cs typeface="Arial"/>
                  <a:sym typeface="Arial"/>
                </a:rPr>
                <a:t>AURI</a:t>
              </a:r>
              <a:endParaRPr/>
            </a:p>
          </p:txBody>
        </p:sp>
        <p:pic>
          <p:nvPicPr>
            <p:cNvPr id="308" name="Google Shape;308;p8" descr="EC2 instance."/>
            <p:cNvPicPr preferRelativeResize="0"/>
            <p:nvPr/>
          </p:nvPicPr>
          <p:blipFill rotWithShape="1">
            <a:blip r:embed="rId7">
              <a:alphaModFix/>
            </a:blip>
            <a:srcRect/>
            <a:stretch/>
          </p:blipFill>
          <p:spPr>
            <a:xfrm>
              <a:off x="2360735" y="3155099"/>
              <a:ext cx="1632947" cy="1632947"/>
            </a:xfrm>
            <a:prstGeom prst="rect">
              <a:avLst/>
            </a:prstGeom>
            <a:noFill/>
            <a:ln>
              <a:noFill/>
            </a:ln>
          </p:spPr>
        </p:pic>
        <p:sp>
          <p:nvSpPr>
            <p:cNvPr id="309" name="Google Shape;309;p8" descr="EC2 instance."/>
            <p:cNvSpPr txBox="1"/>
            <p:nvPr/>
          </p:nvSpPr>
          <p:spPr>
            <a:xfrm>
              <a:off x="2420555" y="3648406"/>
              <a:ext cx="1513305"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pt-BR" sz="1800" b="0" i="0" u="none" strike="noStrike" cap="none">
                  <a:solidFill>
                    <a:schemeClr val="dk1"/>
                  </a:solidFill>
                  <a:latin typeface="Arial"/>
                  <a:ea typeface="Arial"/>
                  <a:cs typeface="Arial"/>
                  <a:sym typeface="Arial"/>
                </a:rPr>
                <a:t>EC2</a:t>
              </a:r>
              <a:endParaRPr/>
            </a:p>
            <a:p>
              <a:pPr marL="0" marR="0" lvl="0" indent="0" algn="ctr" rtl="0">
                <a:spcBef>
                  <a:spcPts val="0"/>
                </a:spcBef>
                <a:spcAft>
                  <a:spcPts val="0"/>
                </a:spcAft>
                <a:buNone/>
              </a:pPr>
              <a:r>
                <a:rPr lang="pt-BR" sz="1800" b="0" i="0" u="none" strike="noStrike" cap="none">
                  <a:solidFill>
                    <a:schemeClr val="dk1"/>
                  </a:solidFill>
                  <a:latin typeface="Arial"/>
                  <a:ea typeface="Arial"/>
                  <a:cs typeface="Arial"/>
                  <a:sym typeface="Arial"/>
                </a:rPr>
                <a:t>instância</a:t>
              </a:r>
              <a:endParaRPr/>
            </a:p>
          </p:txBody>
        </p:sp>
      </p:grpSp>
      <p:sp>
        <p:nvSpPr>
          <p:cNvPr id="310" name="Google Shape;310;p8"/>
          <p:cNvSpPr txBox="1">
            <a:spLocks noGrp="1"/>
          </p:cNvSpPr>
          <p:nvPr>
            <p:ph type="ftr" idx="11"/>
          </p:nvPr>
        </p:nvSpPr>
        <p:spPr>
          <a:xfrm>
            <a:off x="419100" y="6356350"/>
            <a:ext cx="4855029"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311" name="Google Shape;311;p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pt-BR"/>
              <a:t>Pague menos usando mais</a:t>
            </a:r>
            <a:endParaRPr/>
          </a:p>
        </p:txBody>
      </p:sp>
      <p:sp>
        <p:nvSpPr>
          <p:cNvPr id="317" name="Google Shape;317;p9"/>
          <p:cNvSpPr txBox="1">
            <a:spLocks noGrp="1"/>
          </p:cNvSpPr>
          <p:nvPr>
            <p:ph type="body" idx="1"/>
          </p:nvPr>
        </p:nvSpPr>
        <p:spPr>
          <a:xfrm>
            <a:off x="238540" y="1440305"/>
            <a:ext cx="6290598" cy="4913308"/>
          </a:xfrm>
          <a:prstGeom prst="rect">
            <a:avLst/>
          </a:prstGeom>
          <a:noFill/>
          <a:ln>
            <a:noFill/>
          </a:ln>
        </p:spPr>
        <p:txBody>
          <a:bodyPr spcFirstLastPara="1" wrap="square" lIns="91425" tIns="45700" rIns="91425" bIns="45700" anchor="t" anchorCtr="0">
            <a:noAutofit/>
          </a:bodyPr>
          <a:lstStyle/>
          <a:p>
            <a:pPr marL="0" lvl="0" indent="0" algn="l" rtl="0">
              <a:lnSpc>
                <a:spcPct val="95000"/>
              </a:lnSpc>
              <a:spcBef>
                <a:spcPts val="0"/>
              </a:spcBef>
              <a:spcAft>
                <a:spcPts val="0"/>
              </a:spcAft>
              <a:buClr>
                <a:schemeClr val="dk1"/>
              </a:buClr>
              <a:buSzPts val="2400"/>
              <a:buNone/>
            </a:pPr>
            <a:r>
              <a:rPr lang="pt-BR" sz="2400"/>
              <a:t>Obtenha descontos baseados em volume:</a:t>
            </a:r>
            <a:endParaRPr/>
          </a:p>
          <a:p>
            <a:pPr marL="519113" lvl="0" indent="-519113" algn="l" rtl="0">
              <a:lnSpc>
                <a:spcPct val="95000"/>
              </a:lnSpc>
              <a:spcBef>
                <a:spcPts val="1000"/>
              </a:spcBef>
              <a:spcAft>
                <a:spcPts val="0"/>
              </a:spcAft>
              <a:buClr>
                <a:schemeClr val="accent5"/>
              </a:buClr>
              <a:buSzPts val="2400"/>
              <a:buChar char="•"/>
            </a:pPr>
            <a:r>
              <a:rPr lang="pt-BR" sz="2400" b="1">
                <a:solidFill>
                  <a:schemeClr val="accent5"/>
                </a:solidFill>
              </a:rPr>
              <a:t>Economias à</a:t>
            </a:r>
            <a:r>
              <a:rPr lang="pt-BR" sz="2400"/>
              <a:t> medida que o uso aumenta.</a:t>
            </a:r>
            <a:endParaRPr/>
          </a:p>
          <a:p>
            <a:pPr marL="522288" lvl="0" indent="-522288" algn="l" rtl="0">
              <a:lnSpc>
                <a:spcPct val="95000"/>
              </a:lnSpc>
              <a:spcBef>
                <a:spcPts val="1000"/>
              </a:spcBef>
              <a:spcAft>
                <a:spcPts val="0"/>
              </a:spcAft>
              <a:buClr>
                <a:schemeClr val="dk1"/>
              </a:buClr>
              <a:buSzPts val="2400"/>
              <a:buChar char="•"/>
            </a:pPr>
            <a:r>
              <a:rPr lang="pt-BR" sz="2400"/>
              <a:t>Definição de </a:t>
            </a:r>
            <a:r>
              <a:rPr lang="pt-BR" sz="2400" b="1">
                <a:solidFill>
                  <a:schemeClr val="accent5"/>
                </a:solidFill>
              </a:rPr>
              <a:t>preço em camadas </a:t>
            </a:r>
            <a:r>
              <a:rPr lang="pt-BR" sz="2400"/>
              <a:t>para serviços como Amazon Simple Storage Service (Amazon S3), Amazon Elastic Block Store (Amazon EBS) ou Amazon Elastic File System (Amazon EFS)🡪 quanto mais você usar, menos você pagará por GB.</a:t>
            </a:r>
            <a:endParaRPr sz="2400"/>
          </a:p>
          <a:p>
            <a:pPr marL="519113" lvl="0" indent="-519113" algn="l" rtl="0">
              <a:lnSpc>
                <a:spcPct val="95000"/>
              </a:lnSpc>
              <a:spcBef>
                <a:spcPts val="1000"/>
              </a:spcBef>
              <a:spcAft>
                <a:spcPts val="0"/>
              </a:spcAft>
              <a:buClr>
                <a:schemeClr val="dk1"/>
              </a:buClr>
              <a:buSzPts val="2400"/>
              <a:buChar char="•"/>
            </a:pPr>
            <a:r>
              <a:rPr lang="pt-BR" sz="2400"/>
              <a:t>Vários serviços de armazenamento oferecem custos de armazenamento </a:t>
            </a:r>
            <a:r>
              <a:rPr lang="pt-BR" sz="2400" b="1">
                <a:solidFill>
                  <a:schemeClr val="accent5"/>
                </a:solidFill>
              </a:rPr>
              <a:t>mais baixos</a:t>
            </a:r>
            <a:r>
              <a:rPr lang="pt-BR" sz="2400"/>
              <a:t> com base nas necessidades.</a:t>
            </a:r>
            <a:endParaRPr/>
          </a:p>
        </p:txBody>
      </p:sp>
      <p:grpSp>
        <p:nvGrpSpPr>
          <p:cNvPr id="318" name="Google Shape;318;p9"/>
          <p:cNvGrpSpPr/>
          <p:nvPr/>
        </p:nvGrpSpPr>
        <p:grpSpPr>
          <a:xfrm>
            <a:off x="6706864" y="2000051"/>
            <a:ext cx="4915776" cy="3015057"/>
            <a:chOff x="6706864" y="2000051"/>
            <a:chExt cx="4915776" cy="3015057"/>
          </a:xfrm>
        </p:grpSpPr>
        <p:sp>
          <p:nvSpPr>
            <p:cNvPr id="319" name="Google Shape;319;p9"/>
            <p:cNvSpPr/>
            <p:nvPr/>
          </p:nvSpPr>
          <p:spPr>
            <a:xfrm>
              <a:off x="6706864" y="2000051"/>
              <a:ext cx="4915775" cy="3015057"/>
            </a:xfrm>
            <a:prstGeom prst="roundRect">
              <a:avLst>
                <a:gd name="adj" fmla="val 10132"/>
              </a:avLst>
            </a:prstGeom>
            <a:solidFill>
              <a:schemeClr val="lt1"/>
            </a:solidFill>
            <a:ln w="38100" cap="flat" cmpd="sng">
              <a:solidFill>
                <a:schemeClr val="dk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chemeClr val="dk1"/>
                </a:solidFill>
                <a:latin typeface="Arial"/>
                <a:ea typeface="Arial"/>
                <a:cs typeface="Arial"/>
                <a:sym typeface="Arial"/>
              </a:endParaRPr>
            </a:p>
          </p:txBody>
        </p:sp>
        <p:pic>
          <p:nvPicPr>
            <p:cNvPr id="320" name="Google Shape;320;p9" descr="S3 instance."/>
            <p:cNvPicPr preferRelativeResize="0"/>
            <p:nvPr/>
          </p:nvPicPr>
          <p:blipFill rotWithShape="1">
            <a:blip r:embed="rId3">
              <a:alphaModFix/>
            </a:blip>
            <a:srcRect/>
            <a:stretch/>
          </p:blipFill>
          <p:spPr>
            <a:xfrm>
              <a:off x="6706864" y="2000051"/>
              <a:ext cx="1571844" cy="1428949"/>
            </a:xfrm>
            <a:prstGeom prst="rect">
              <a:avLst/>
            </a:prstGeom>
            <a:noFill/>
            <a:ln>
              <a:noFill/>
            </a:ln>
          </p:spPr>
        </p:pic>
        <p:pic>
          <p:nvPicPr>
            <p:cNvPr id="321" name="Google Shape;321;p9"/>
            <p:cNvPicPr preferRelativeResize="0"/>
            <p:nvPr/>
          </p:nvPicPr>
          <p:blipFill rotWithShape="1">
            <a:blip r:embed="rId4">
              <a:alphaModFix/>
            </a:blip>
            <a:srcRect/>
            <a:stretch/>
          </p:blipFill>
          <p:spPr>
            <a:xfrm>
              <a:off x="6706864" y="3435219"/>
              <a:ext cx="1571844" cy="1428949"/>
            </a:xfrm>
            <a:prstGeom prst="rect">
              <a:avLst/>
            </a:prstGeom>
            <a:noFill/>
            <a:ln>
              <a:noFill/>
            </a:ln>
          </p:spPr>
        </p:pic>
        <p:pic>
          <p:nvPicPr>
            <p:cNvPr id="322" name="Google Shape;322;p9" descr="S3 instance."/>
            <p:cNvPicPr preferRelativeResize="0"/>
            <p:nvPr/>
          </p:nvPicPr>
          <p:blipFill rotWithShape="1">
            <a:blip r:embed="rId5">
              <a:alphaModFix/>
            </a:blip>
            <a:srcRect/>
            <a:stretch/>
          </p:blipFill>
          <p:spPr>
            <a:xfrm>
              <a:off x="8378830" y="2000051"/>
              <a:ext cx="1571844" cy="1428949"/>
            </a:xfrm>
            <a:prstGeom prst="rect">
              <a:avLst/>
            </a:prstGeom>
            <a:noFill/>
            <a:ln>
              <a:noFill/>
            </a:ln>
          </p:spPr>
        </p:pic>
        <p:pic>
          <p:nvPicPr>
            <p:cNvPr id="323" name="Google Shape;323;p9"/>
            <p:cNvPicPr preferRelativeResize="0"/>
            <p:nvPr/>
          </p:nvPicPr>
          <p:blipFill rotWithShape="1">
            <a:blip r:embed="rId6">
              <a:alphaModFix/>
            </a:blip>
            <a:srcRect/>
            <a:stretch/>
          </p:blipFill>
          <p:spPr>
            <a:xfrm>
              <a:off x="8378830" y="3435219"/>
              <a:ext cx="1571844" cy="1428949"/>
            </a:xfrm>
            <a:prstGeom prst="rect">
              <a:avLst/>
            </a:prstGeom>
            <a:noFill/>
            <a:ln>
              <a:noFill/>
            </a:ln>
          </p:spPr>
        </p:pic>
        <p:pic>
          <p:nvPicPr>
            <p:cNvPr id="324" name="Google Shape;324;p9" descr="S3 instance."/>
            <p:cNvPicPr preferRelativeResize="0"/>
            <p:nvPr/>
          </p:nvPicPr>
          <p:blipFill rotWithShape="1">
            <a:blip r:embed="rId7">
              <a:alphaModFix/>
            </a:blip>
            <a:srcRect/>
            <a:stretch/>
          </p:blipFill>
          <p:spPr>
            <a:xfrm>
              <a:off x="10050796" y="2000051"/>
              <a:ext cx="1571844" cy="1428949"/>
            </a:xfrm>
            <a:prstGeom prst="rect">
              <a:avLst/>
            </a:prstGeom>
            <a:noFill/>
            <a:ln>
              <a:noFill/>
            </a:ln>
          </p:spPr>
        </p:pic>
        <p:pic>
          <p:nvPicPr>
            <p:cNvPr id="325" name="Google Shape;325;p9"/>
            <p:cNvPicPr preferRelativeResize="0"/>
            <p:nvPr/>
          </p:nvPicPr>
          <p:blipFill rotWithShape="1">
            <a:blip r:embed="rId8">
              <a:alphaModFix/>
            </a:blip>
            <a:srcRect/>
            <a:stretch/>
          </p:blipFill>
          <p:spPr>
            <a:xfrm>
              <a:off x="10050796" y="3435218"/>
              <a:ext cx="1571844" cy="1428949"/>
            </a:xfrm>
            <a:prstGeom prst="rect">
              <a:avLst/>
            </a:prstGeom>
            <a:noFill/>
            <a:ln>
              <a:noFill/>
            </a:ln>
          </p:spPr>
        </p:pic>
      </p:grpSp>
      <p:sp>
        <p:nvSpPr>
          <p:cNvPr id="326" name="Google Shape;326;p9"/>
          <p:cNvSpPr txBox="1">
            <a:spLocks noGrp="1"/>
          </p:cNvSpPr>
          <p:nvPr>
            <p:ph type="ftr" idx="11"/>
          </p:nvPr>
        </p:nvSpPr>
        <p:spPr>
          <a:xfrm>
            <a:off x="419100" y="6356350"/>
            <a:ext cx="4299857"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pt-BR"/>
              <a:t>© 2019 Amazon Web Services, Inc. ou suas afiliadas. Todos os direitos reservados.</a:t>
            </a:r>
            <a:endParaRPr/>
          </a:p>
        </p:txBody>
      </p:sp>
      <p:sp>
        <p:nvSpPr>
          <p:cNvPr id="327" name="Google Shape;327;p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pt-BR"/>
              <a:t>9</a:t>
            </a:fld>
            <a:endParaRPr/>
          </a:p>
        </p:txBody>
      </p:sp>
    </p:spTree>
  </p:cSld>
  <p:clrMapOvr>
    <a:masterClrMapping/>
  </p:clrMapOvr>
</p:sld>
</file>

<file path=ppt/theme/theme1.xml><?xml version="1.0" encoding="utf-8"?>
<a:theme xmlns:a="http://schemas.openxmlformats.org/drawingml/2006/main" name="Office Theme">
  <a:themeElements>
    <a:clrScheme name="Training and Certification 1">
      <a:dk1>
        <a:srgbClr val="000000"/>
      </a:dk1>
      <a:lt1>
        <a:srgbClr val="FFFFFF"/>
      </a:lt1>
      <a:dk2>
        <a:srgbClr val="36C2B3"/>
      </a:dk2>
      <a:lt2>
        <a:srgbClr val="FFFFFF"/>
      </a:lt2>
      <a:accent1>
        <a:srgbClr val="232F3E"/>
      </a:accent1>
      <a:accent2>
        <a:srgbClr val="D5DBDB"/>
      </a:accent2>
      <a:accent3>
        <a:srgbClr val="36C2B3"/>
      </a:accent3>
      <a:accent4>
        <a:srgbClr val="1CC9F7"/>
      </a:accent4>
      <a:accent5>
        <a:srgbClr val="4D27AA"/>
      </a:accent5>
      <a:accent6>
        <a:srgbClr val="E617E6"/>
      </a:accent6>
      <a:hlink>
        <a:srgbClr val="1CC9F7"/>
      </a:hlink>
      <a:folHlink>
        <a:srgbClr val="232F3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11559</Words>
  <Application>Microsoft Office PowerPoint</Application>
  <PresentationFormat>Widescreen</PresentationFormat>
  <Paragraphs>886</Paragraphs>
  <Slides>58</Slides>
  <Notes>58</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58</vt:i4>
      </vt:variant>
    </vt:vector>
  </HeadingPairs>
  <TitlesOfParts>
    <vt:vector size="62" baseType="lpstr">
      <vt:lpstr>Arial</vt:lpstr>
      <vt:lpstr>Calibri</vt:lpstr>
      <vt:lpstr>Droid Sans Mono</vt:lpstr>
      <vt:lpstr>Office Theme</vt:lpstr>
      <vt:lpstr>Módulo 2: Economia e faturamento  da nuvem</vt:lpstr>
      <vt:lpstr>Visão geral do módulo</vt:lpstr>
      <vt:lpstr>Objetivos do módulo</vt:lpstr>
      <vt:lpstr>Seção 1: Fundamentos da definição de preço</vt:lpstr>
      <vt:lpstr>Modelo de definição de preço da AWS</vt:lpstr>
      <vt:lpstr>Como você paga pela AWS?</vt:lpstr>
      <vt:lpstr>Pague pelo que usar</vt:lpstr>
      <vt:lpstr>Paga menos ao fazer reserva</vt:lpstr>
      <vt:lpstr>Pague menos usando mais</vt:lpstr>
      <vt:lpstr>Paga ainda menos com o crescimento da AWS</vt:lpstr>
      <vt:lpstr>Definição de preço personalizada</vt:lpstr>
      <vt:lpstr>Nível gratuito da AWS</vt:lpstr>
      <vt:lpstr>Serviços sem custo</vt:lpstr>
      <vt:lpstr>Principais lições</vt:lpstr>
      <vt:lpstr>Seção 2: Custo total de propriedade </vt:lpstr>
      <vt:lpstr>Local versus nuvem</vt:lpstr>
      <vt:lpstr>O que é o custo total de propriedade (TCO)?</vt:lpstr>
      <vt:lpstr>Considerações sobre TCO</vt:lpstr>
      <vt:lpstr>Local versus tudo na nuvem</vt:lpstr>
      <vt:lpstr>Calculadora Mensal da AWS</vt:lpstr>
      <vt:lpstr>Calculadora de TCO da AWS</vt:lpstr>
      <vt:lpstr>Considerações adicionais de benefícios</vt:lpstr>
      <vt:lpstr>Estudo de caso: custo total de propriedade</vt:lpstr>
      <vt:lpstr>Estudo de caso: custo total de propriedade</vt:lpstr>
      <vt:lpstr>Estudo de caso: custo total de propriedade</vt:lpstr>
      <vt:lpstr>Estudo de caso: custo total de propriedade</vt:lpstr>
      <vt:lpstr>Estudo de caso: custo total de propriedade</vt:lpstr>
      <vt:lpstr>Estudo de caso: custo total de propriedade</vt:lpstr>
      <vt:lpstr>Atividade: atividade da Calculadora Mensal </vt:lpstr>
      <vt:lpstr>Seção 3: Faturamento </vt:lpstr>
      <vt:lpstr>Introdução ao AWS Organizations</vt:lpstr>
      <vt:lpstr>Terminologia do AWS Organizations</vt:lpstr>
      <vt:lpstr>Principais recursos e benefícios</vt:lpstr>
      <vt:lpstr>Segurança com o AWS Organizations</vt:lpstr>
      <vt:lpstr>Configuração do Organizations</vt:lpstr>
      <vt:lpstr>Limites do AWS Organizations</vt:lpstr>
      <vt:lpstr>Acessar o AWS Organizations</vt:lpstr>
      <vt:lpstr>Apresentação do AWS Billing and Cost Management</vt:lpstr>
      <vt:lpstr>Painel de faturamento da AWS</vt:lpstr>
      <vt:lpstr>Ferramentas</vt:lpstr>
      <vt:lpstr>Faturas mensais</vt:lpstr>
      <vt:lpstr>Cost Explorer</vt:lpstr>
      <vt:lpstr>Preveja e rastreie custos</vt:lpstr>
      <vt:lpstr>Relatórios de uso e de custo</vt:lpstr>
      <vt:lpstr>Demonstração gravada: painel de faturamento da Amazon</vt:lpstr>
      <vt:lpstr>Demonstração do painel de faturamento</vt:lpstr>
      <vt:lpstr>Seção 4: Suporte técnico </vt:lpstr>
      <vt:lpstr>AWS Support</vt:lpstr>
      <vt:lpstr>AWS Support</vt:lpstr>
      <vt:lpstr>Planos de suporte</vt:lpstr>
      <vt:lpstr>Gravidade do caso e tempos de resposta                                                   </vt:lpstr>
      <vt:lpstr>Atividade: levantamento de informações sobre planos de suporte </vt:lpstr>
      <vt:lpstr>Conclusão do módulo</vt:lpstr>
      <vt:lpstr>Resumo do módulo                                                     </vt:lpstr>
      <vt:lpstr>Conclua o teste de conhecimento</vt:lpstr>
      <vt:lpstr>Exemplo de pergunta do exame</vt:lpstr>
      <vt:lpstr>Recursos adicionais</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Módulo 2: Economia e faturamento  da nuvem</dc:title>
  <dc:creator>David Mohr</dc:creator>
  <cp:lastModifiedBy>Danilo Luciano Borba Da Cruz</cp:lastModifiedBy>
  <cp:revision>2</cp:revision>
  <dcterms:created xsi:type="dcterms:W3CDTF">2019-09-16T17:01:53Z</dcterms:created>
  <dcterms:modified xsi:type="dcterms:W3CDTF">2022-06-21T19:44:44Z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373078B8-3778-4BED-93CE-B8FC9DC9BD60</vt:lpwstr>
  </property>
  <property fmtid="{D5CDD505-2E9C-101B-9397-08002B2CF9AE}" pid="3" name="ArticulatePath">
    <vt:lpwstr>NEW 2019_TO TEST</vt:lpwstr>
  </property>
</Properties>
</file>